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5"/>
    <p:sldMasterId id="2147483660" r:id="rId6"/>
    <p:sldMasterId id="2147483648" r:id="rId7"/>
  </p:sldMasterIdLst>
  <p:notesMasterIdLst>
    <p:notesMasterId r:id="rId29"/>
  </p:notesMasterIdLst>
  <p:sldIdLst>
    <p:sldId id="2145708073" r:id="rId8"/>
    <p:sldId id="2145708051" r:id="rId9"/>
    <p:sldId id="2145708052" r:id="rId10"/>
    <p:sldId id="2145708053" r:id="rId11"/>
    <p:sldId id="2145708071" r:id="rId12"/>
    <p:sldId id="2145708054" r:id="rId13"/>
    <p:sldId id="2145708055" r:id="rId14"/>
    <p:sldId id="2145708056" r:id="rId15"/>
    <p:sldId id="2145708057" r:id="rId16"/>
    <p:sldId id="2145708058" r:id="rId17"/>
    <p:sldId id="2145708059" r:id="rId18"/>
    <p:sldId id="2145708060" r:id="rId19"/>
    <p:sldId id="2145708061" r:id="rId20"/>
    <p:sldId id="2145708063" r:id="rId21"/>
    <p:sldId id="2145708064" r:id="rId22"/>
    <p:sldId id="2145708074" r:id="rId23"/>
    <p:sldId id="2145708062" r:id="rId24"/>
    <p:sldId id="2145708066" r:id="rId25"/>
    <p:sldId id="2145708067" r:id="rId26"/>
    <p:sldId id="2145708069" r:id="rId27"/>
    <p:sldId id="214570807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ia Gray" initials="VG" lastIdx="11" clrIdx="0">
    <p:extLst>
      <p:ext uri="{19B8F6BF-5375-455C-9EA6-DF929625EA0E}">
        <p15:presenceInfo xmlns:p15="http://schemas.microsoft.com/office/powerpoint/2012/main" userId="S::victoria.gray3@england.nhs.uk::2dad4204-9b83-48e9-8a7c-00278580ed9c" providerId="AD"/>
      </p:ext>
    </p:extLst>
  </p:cmAuthor>
  <p:cmAuthor id="2" name="FIELD, Gillian (SUSSEX NHS COMMISSIONERS)" initials="FG(NC" lastIdx="1" clrIdx="1">
    <p:extLst>
      <p:ext uri="{19B8F6BF-5375-455C-9EA6-DF929625EA0E}">
        <p15:presenceInfo xmlns:p15="http://schemas.microsoft.com/office/powerpoint/2012/main" userId="S::gillian.field@nhs.net::c5ef669b-f46a-4404-b1fd-bb86b9a296ad" providerId="AD"/>
      </p:ext>
    </p:extLst>
  </p:cmAuthor>
  <p:cmAuthor id="3" name="Fatima Wurie" initials="FW" lastIdx="4" clrIdx="2">
    <p:extLst>
      <p:ext uri="{19B8F6BF-5375-455C-9EA6-DF929625EA0E}">
        <p15:presenceInfo xmlns:p15="http://schemas.microsoft.com/office/powerpoint/2012/main" userId="S::Fatima.Wurie@phe.gov.uk::154047f9-9818-4f67-9169-7303a33692a7" providerId="AD"/>
      </p:ext>
    </p:extLst>
  </p:cmAuthor>
  <p:cmAuthor id="4" name="Ines Campos-Matos" initials="IC" lastIdx="18" clrIdx="3">
    <p:extLst>
      <p:ext uri="{19B8F6BF-5375-455C-9EA6-DF929625EA0E}">
        <p15:presenceInfo xmlns:p15="http://schemas.microsoft.com/office/powerpoint/2012/main" userId="S::Ines.Campos-Matos@phe.gov.uk::101b7a47-ebee-41c4-a98e-3b924a155d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A35E"/>
    <a:srgbClr val="FF3300"/>
    <a:srgbClr val="F3F5F7"/>
    <a:srgbClr val="E5E9EF"/>
    <a:srgbClr val="FFA7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7" autoAdjust="0"/>
    <p:restoredTop sz="76005" autoAdjust="0"/>
  </p:normalViewPr>
  <p:slideViewPr>
    <p:cSldViewPr snapToGrid="0">
      <p:cViewPr varScale="1">
        <p:scale>
          <a:sx n="74" d="100"/>
          <a:sy n="74" d="100"/>
        </p:scale>
        <p:origin x="564"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commentAuthors" Target="commentAuthor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es Campos-Matos" userId="c326741a-e53d-47d3-8b63-2bcd9a602085" providerId="ADAL" clId="{C7DFD148-0015-44D0-84D7-FC666311C202}"/>
    <pc:docChg chg="modSld">
      <pc:chgData name="Ines Campos-Matos" userId="c326741a-e53d-47d3-8b63-2bcd9a602085" providerId="ADAL" clId="{C7DFD148-0015-44D0-84D7-FC666311C202}" dt="2022-09-21T09:29:47.527" v="0" actId="13926"/>
      <pc:docMkLst>
        <pc:docMk/>
      </pc:docMkLst>
      <pc:sldChg chg="modSp mod">
        <pc:chgData name="Ines Campos-Matos" userId="c326741a-e53d-47d3-8b63-2bcd9a602085" providerId="ADAL" clId="{C7DFD148-0015-44D0-84D7-FC666311C202}" dt="2022-09-21T09:29:47.527" v="0" actId="13926"/>
        <pc:sldMkLst>
          <pc:docMk/>
          <pc:sldMk cId="1287204226" sldId="2145708073"/>
        </pc:sldMkLst>
        <pc:spChg chg="mod">
          <ac:chgData name="Ines Campos-Matos" userId="c326741a-e53d-47d3-8b63-2bcd9a602085" providerId="ADAL" clId="{C7DFD148-0015-44D0-84D7-FC666311C202}" dt="2022-09-21T09:29:47.527" v="0" actId="13926"/>
          <ac:spMkLst>
            <pc:docMk/>
            <pc:sldMk cId="1287204226" sldId="2145708073"/>
            <ac:spMk id="3" creationId="{843526E6-3C6F-4BF2-9949-BD15CF37435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4631A5-77BB-4C63-847D-B92AA74CCF6A}" type="datetimeFigureOut">
              <a:rPr lang="en-GB" smtClean="0"/>
              <a:t>21/09/2022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4AD2F7-80B9-4A15-99D7-01CEECDB11E1}" type="slidenum">
              <a:rPr lang="en-GB" smtClean="0"/>
              <a:t>‹#›</a:t>
            </a:fld>
            <a:endParaRPr lang="en-GB"/>
          </a:p>
        </p:txBody>
      </p:sp>
    </p:spTree>
    <p:extLst>
      <p:ext uri="{BB962C8B-B14F-4D97-AF65-F5344CB8AC3E}">
        <p14:creationId xmlns:p14="http://schemas.microsoft.com/office/powerpoint/2010/main" val="1911038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Sub group formed to look at he safeguarding needs and how this could be addresses, separate sub-group to develop a FAQ and Tips for Boards and Community Safety Partnerships to ask of themselves and their partner agencies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4AD2F7-80B9-4A15-99D7-01CEECDB11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5797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E4AD2F7-80B9-4A15-99D7-01CEECDB11E1}" type="slidenum">
              <a:rPr lang="en-GB" smtClean="0"/>
              <a:t>3</a:t>
            </a:fld>
            <a:endParaRPr lang="en-GB" dirty="0"/>
          </a:p>
        </p:txBody>
      </p:sp>
    </p:spTree>
    <p:extLst>
      <p:ext uri="{BB962C8B-B14F-4D97-AF65-F5344CB8AC3E}">
        <p14:creationId xmlns:p14="http://schemas.microsoft.com/office/powerpoint/2010/main" val="2141099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a:t>
            </a:r>
          </a:p>
          <a:p>
            <a:pPr marL="171450" indent="-171450">
              <a:buFont typeface="Arial" panose="020B0604020202020204" pitchFamily="34" charset="0"/>
              <a:buChar char="•"/>
            </a:pPr>
            <a:r>
              <a:rPr lang="en-GB" dirty="0"/>
              <a:t>Initial Accommodation (IA)</a:t>
            </a:r>
          </a:p>
          <a:p>
            <a:pPr marL="0" indent="0">
              <a:buFont typeface="Arial" panose="020B0604020202020204" pitchFamily="34" charset="0"/>
              <a:buNone/>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The Home Office has a statutory obligation to provide support including accommodation to destitute asylum seekers whilst their claims are being considered.  This is provided in Core IA Sites  across the United Kingdom.</a:t>
            </a:r>
          </a:p>
          <a:p>
            <a:pPr marL="0" indent="0">
              <a:buFont typeface="Arial" panose="020B0604020202020204" pitchFamily="34" charset="0"/>
              <a:buNone/>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Font typeface="Arial" panose="020B0604020202020204" pitchFamily="34" charset="0"/>
              <a:buNone/>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AMEND </a:t>
            </a:r>
          </a:p>
          <a:p>
            <a:pPr marL="0" indent="0">
              <a:buFont typeface="Arial" panose="020B0604020202020204" pitchFamily="34" charset="0"/>
              <a:buNone/>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Initial Contingency Accommodation  (ICA)</a:t>
            </a:r>
          </a:p>
          <a:p>
            <a:pPr marL="171450" indent="-171450">
              <a:buFont typeface="Arial" panose="020B0604020202020204" pitchFamily="34" charset="0"/>
              <a:buChar char="•"/>
            </a:pPr>
            <a:r>
              <a:rPr lang="en-GB" dirty="0"/>
              <a:t>Due to the increase in new Asylum Arrivals, it has been necessary to utilise additional accommodation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in the form of hotels  managed by Home Office commissioned providers-  used to house either single adults or families with children. People are sometimes moved at short notice . </a:t>
            </a:r>
            <a:endParaRPr lang="en-GB" dirty="0"/>
          </a:p>
          <a:p>
            <a:endParaRPr lang="en-GB" dirty="0"/>
          </a:p>
          <a:p>
            <a:r>
              <a:rPr lang="en-GB" dirty="0"/>
              <a:t>AMEND DISPERSAL ACCOMMODATION (DA)</a:t>
            </a:r>
          </a:p>
          <a:p>
            <a:r>
              <a:rPr lang="en-GB" dirty="0"/>
              <a:t>Keep same </a:t>
            </a:r>
            <a:r>
              <a:rPr lang="en-GB" dirty="0" err="1"/>
              <a:t>narative</a:t>
            </a:r>
            <a:endParaRPr lang="en-GB" dirty="0"/>
          </a:p>
        </p:txBody>
      </p:sp>
      <p:sp>
        <p:nvSpPr>
          <p:cNvPr id="4" name="Slide Number Placeholder 3"/>
          <p:cNvSpPr>
            <a:spLocks noGrp="1"/>
          </p:cNvSpPr>
          <p:nvPr>
            <p:ph type="sldNum" sz="quarter" idx="5"/>
          </p:nvPr>
        </p:nvSpPr>
        <p:spPr/>
        <p:txBody>
          <a:bodyPr/>
          <a:lstStyle/>
          <a:p>
            <a:fld id="{4E4AD2F7-80B9-4A15-99D7-01CEECDB11E1}" type="slidenum">
              <a:rPr lang="en-GB" smtClean="0"/>
              <a:t>4</a:t>
            </a:fld>
            <a:endParaRPr lang="en-GB"/>
          </a:p>
        </p:txBody>
      </p:sp>
    </p:spTree>
    <p:extLst>
      <p:ext uri="{BB962C8B-B14F-4D97-AF65-F5344CB8AC3E}">
        <p14:creationId xmlns:p14="http://schemas.microsoft.com/office/powerpoint/2010/main" val="455828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CAF3C7-B3FC-4B25-B99E-48E673FFA6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CCC307BA-1C00-46D4-9D8D-E4BE260D7A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42450AED-5C56-4ADB-80DC-D43789B48339}"/>
              </a:ext>
            </a:extLst>
          </p:cNvPr>
          <p:cNvSpPr>
            <a:spLocks noGrp="1"/>
          </p:cNvSpPr>
          <p:nvPr>
            <p:ph type="dt" sz="half" idx="10"/>
          </p:nvPr>
        </p:nvSpPr>
        <p:spPr/>
        <p:txBody>
          <a:bodyPr/>
          <a:lstStyle/>
          <a:p>
            <a:fld id="{13109884-06B2-4E87-9F01-2D570F5524CE}" type="datetimeFigureOut">
              <a:rPr lang="en-GB" smtClean="0"/>
              <a:t>21/09/2022</a:t>
            </a:fld>
            <a:endParaRPr lang="en-GB"/>
          </a:p>
        </p:txBody>
      </p:sp>
      <p:sp>
        <p:nvSpPr>
          <p:cNvPr id="5" name="Footer Placeholder 4">
            <a:extLst>
              <a:ext uri="{FF2B5EF4-FFF2-40B4-BE49-F238E27FC236}">
                <a16:creationId xmlns:a16="http://schemas.microsoft.com/office/drawing/2014/main" xmlns="" id="{AA08122E-E930-4431-8675-CC40F11B58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514EFF7-11EF-4DE7-BB63-B1D1C5ABD12E}"/>
              </a:ext>
            </a:extLst>
          </p:cNvPr>
          <p:cNvSpPr>
            <a:spLocks noGrp="1"/>
          </p:cNvSpPr>
          <p:nvPr>
            <p:ph type="sldNum" sz="quarter" idx="12"/>
          </p:nvPr>
        </p:nvSpPr>
        <p:spPr/>
        <p:txBody>
          <a:bodyPr/>
          <a:lstStyle/>
          <a:p>
            <a:fld id="{2C3E5A38-A64A-47FD-AFEA-D49BD9F0D5EC}" type="slidenum">
              <a:rPr lang="en-GB" smtClean="0"/>
              <a:t>‹#›</a:t>
            </a:fld>
            <a:endParaRPr lang="en-GB"/>
          </a:p>
        </p:txBody>
      </p:sp>
    </p:spTree>
    <p:extLst>
      <p:ext uri="{BB962C8B-B14F-4D97-AF65-F5344CB8AC3E}">
        <p14:creationId xmlns:p14="http://schemas.microsoft.com/office/powerpoint/2010/main" val="2975149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F80D5C-E0F7-4131-9AA2-F6D936A4B9B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A52053B-7A37-4326-9AFE-09A7630D45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B8D82B4-5061-46B0-B9C4-5E351E29EEA9}"/>
              </a:ext>
            </a:extLst>
          </p:cNvPr>
          <p:cNvSpPr>
            <a:spLocks noGrp="1"/>
          </p:cNvSpPr>
          <p:nvPr>
            <p:ph type="dt" sz="half" idx="10"/>
          </p:nvPr>
        </p:nvSpPr>
        <p:spPr/>
        <p:txBody>
          <a:bodyPr/>
          <a:lstStyle/>
          <a:p>
            <a:fld id="{13109884-06B2-4E87-9F01-2D570F5524CE}" type="datetimeFigureOut">
              <a:rPr lang="en-GB" smtClean="0"/>
              <a:t>21/09/2022</a:t>
            </a:fld>
            <a:endParaRPr lang="en-GB"/>
          </a:p>
        </p:txBody>
      </p:sp>
      <p:sp>
        <p:nvSpPr>
          <p:cNvPr id="5" name="Footer Placeholder 4">
            <a:extLst>
              <a:ext uri="{FF2B5EF4-FFF2-40B4-BE49-F238E27FC236}">
                <a16:creationId xmlns:a16="http://schemas.microsoft.com/office/drawing/2014/main" xmlns="" id="{1E480D89-6B6C-4EB0-ADFC-0347C35B0A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EC17714-1304-4C8A-80A3-3C9D88D2B447}"/>
              </a:ext>
            </a:extLst>
          </p:cNvPr>
          <p:cNvSpPr>
            <a:spLocks noGrp="1"/>
          </p:cNvSpPr>
          <p:nvPr>
            <p:ph type="sldNum" sz="quarter" idx="12"/>
          </p:nvPr>
        </p:nvSpPr>
        <p:spPr/>
        <p:txBody>
          <a:bodyPr/>
          <a:lstStyle/>
          <a:p>
            <a:fld id="{2C3E5A38-A64A-47FD-AFEA-D49BD9F0D5EC}" type="slidenum">
              <a:rPr lang="en-GB" smtClean="0"/>
              <a:t>‹#›</a:t>
            </a:fld>
            <a:endParaRPr lang="en-GB"/>
          </a:p>
        </p:txBody>
      </p:sp>
    </p:spTree>
    <p:extLst>
      <p:ext uri="{BB962C8B-B14F-4D97-AF65-F5344CB8AC3E}">
        <p14:creationId xmlns:p14="http://schemas.microsoft.com/office/powerpoint/2010/main" val="3398533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2DBD7A4-3058-4BE5-8A5E-5BE25975AA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CACBB4D8-1556-4695-B28C-236D01B6A3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6A1E50F-7FA3-4D37-8F3C-1D87E0435B0E}"/>
              </a:ext>
            </a:extLst>
          </p:cNvPr>
          <p:cNvSpPr>
            <a:spLocks noGrp="1"/>
          </p:cNvSpPr>
          <p:nvPr>
            <p:ph type="dt" sz="half" idx="10"/>
          </p:nvPr>
        </p:nvSpPr>
        <p:spPr/>
        <p:txBody>
          <a:bodyPr/>
          <a:lstStyle/>
          <a:p>
            <a:fld id="{13109884-06B2-4E87-9F01-2D570F5524CE}" type="datetimeFigureOut">
              <a:rPr lang="en-GB" smtClean="0"/>
              <a:t>21/09/2022</a:t>
            </a:fld>
            <a:endParaRPr lang="en-GB"/>
          </a:p>
        </p:txBody>
      </p:sp>
      <p:sp>
        <p:nvSpPr>
          <p:cNvPr id="5" name="Footer Placeholder 4">
            <a:extLst>
              <a:ext uri="{FF2B5EF4-FFF2-40B4-BE49-F238E27FC236}">
                <a16:creationId xmlns:a16="http://schemas.microsoft.com/office/drawing/2014/main" xmlns="" id="{930B3F7D-D875-4CFF-8396-CEAECEE91C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7207FB3-96F5-4C6F-AC2E-8C9EB19B0580}"/>
              </a:ext>
            </a:extLst>
          </p:cNvPr>
          <p:cNvSpPr>
            <a:spLocks noGrp="1"/>
          </p:cNvSpPr>
          <p:nvPr>
            <p:ph type="sldNum" sz="quarter" idx="12"/>
          </p:nvPr>
        </p:nvSpPr>
        <p:spPr/>
        <p:txBody>
          <a:bodyPr/>
          <a:lstStyle/>
          <a:p>
            <a:fld id="{2C3E5A38-A64A-47FD-AFEA-D49BD9F0D5EC}" type="slidenum">
              <a:rPr lang="en-GB" smtClean="0"/>
              <a:t>‹#›</a:t>
            </a:fld>
            <a:endParaRPr lang="en-GB"/>
          </a:p>
        </p:txBody>
      </p:sp>
    </p:spTree>
    <p:extLst>
      <p:ext uri="{BB962C8B-B14F-4D97-AF65-F5344CB8AC3E}">
        <p14:creationId xmlns:p14="http://schemas.microsoft.com/office/powerpoint/2010/main" val="3267750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285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5" y="4352544"/>
            <a:ext cx="6801612" cy="1239894"/>
          </a:xfrm>
          <a:noFill/>
        </p:spPr>
        <p:txBody>
          <a:bodyPr>
            <a:normAutofit/>
          </a:bodyPr>
          <a:lstStyle>
            <a:lvl1pPr marL="0" indent="0" algn="ctr">
              <a:buNone/>
              <a:defRPr sz="150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AE8AFDB1-A9EE-4696-9D49-98769B0EEC5B}" type="datetimeFigureOut">
              <a:rPr lang="en-GB" smtClean="0"/>
              <a:t>21/09/2022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E66BF7-C472-48B2-AD36-308590DF219F}" type="slidenum">
              <a:rPr lang="en-GB" smtClean="0"/>
              <a:t>‹#›</a:t>
            </a:fld>
            <a:endParaRPr lang="en-GB"/>
          </a:p>
        </p:txBody>
      </p:sp>
    </p:spTree>
    <p:extLst>
      <p:ext uri="{BB962C8B-B14F-4D97-AF65-F5344CB8AC3E}">
        <p14:creationId xmlns:p14="http://schemas.microsoft.com/office/powerpoint/2010/main" val="312880155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8AFDB1-A9EE-4696-9D49-98769B0EEC5B}" type="datetimeFigureOut">
              <a:rPr lang="en-GB" smtClean="0"/>
              <a:t>21/09/2022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E66BF7-C472-48B2-AD36-308590DF219F}" type="slidenum">
              <a:rPr lang="en-GB" smtClean="0"/>
              <a:t>‹#›</a:t>
            </a:fld>
            <a:endParaRPr lang="en-GB"/>
          </a:p>
        </p:txBody>
      </p:sp>
    </p:spTree>
    <p:extLst>
      <p:ext uri="{BB962C8B-B14F-4D97-AF65-F5344CB8AC3E}">
        <p14:creationId xmlns:p14="http://schemas.microsoft.com/office/powerpoint/2010/main" val="602075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285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5" y="4352465"/>
            <a:ext cx="6801612" cy="1265082"/>
          </a:xfrm>
        </p:spPr>
        <p:txBody>
          <a:bodyPr anchor="t" anchorCtr="1">
            <a:normAutofit/>
          </a:bodyPr>
          <a:lstStyle>
            <a:lvl1pPr marL="0" indent="0">
              <a:buNone/>
              <a:defRPr sz="15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AE8AFDB1-A9EE-4696-9D49-98769B0EEC5B}" type="datetimeFigureOut">
              <a:rPr lang="en-GB" smtClean="0"/>
              <a:t>21/09/2022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E66BF7-C472-48B2-AD36-308590DF219F}" type="slidenum">
              <a:rPr lang="en-GB" smtClean="0"/>
              <a:t>‹#›</a:t>
            </a:fld>
            <a:endParaRPr lang="en-GB"/>
          </a:p>
        </p:txBody>
      </p:sp>
    </p:spTree>
    <p:extLst>
      <p:ext uri="{BB962C8B-B14F-4D97-AF65-F5344CB8AC3E}">
        <p14:creationId xmlns:p14="http://schemas.microsoft.com/office/powerpoint/2010/main" val="401586262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7"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E8AFDB1-A9EE-4696-9D49-98769B0EEC5B}" type="datetimeFigureOut">
              <a:rPr lang="en-GB" smtClean="0"/>
              <a:t>21/09/2022</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7EE66BF7-C472-48B2-AD36-308590DF219F}" type="slidenum">
              <a:rPr lang="en-GB" smtClean="0"/>
              <a:t>‹#›</a:t>
            </a:fld>
            <a:endParaRPr lang="en-GB"/>
          </a:p>
        </p:txBody>
      </p:sp>
    </p:spTree>
    <p:extLst>
      <p:ext uri="{BB962C8B-B14F-4D97-AF65-F5344CB8AC3E}">
        <p14:creationId xmlns:p14="http://schemas.microsoft.com/office/powerpoint/2010/main" val="3765041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5"/>
            <a:ext cx="4270248" cy="704087"/>
          </a:xfrm>
        </p:spPr>
        <p:txBody>
          <a:bodyPr anchor="b" anchorCtr="1">
            <a:normAutofit/>
          </a:bodyPr>
          <a:lstStyle>
            <a:lvl1pPr marL="0" indent="0" algn="ctr">
              <a:buNone/>
              <a:defRPr sz="1425" b="0" cap="all" spc="75" baseline="0">
                <a:solidFill>
                  <a:schemeClr val="accent2">
                    <a:lumMod val="7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7"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5"/>
            <a:ext cx="4270248" cy="704087"/>
          </a:xfrm>
        </p:spPr>
        <p:txBody>
          <a:bodyPr anchor="b" anchorCtr="1">
            <a:normAutofit/>
          </a:bodyPr>
          <a:lstStyle>
            <a:lvl1pPr marL="0" indent="0" algn="ctr">
              <a:buNone/>
              <a:defRPr sz="1425" b="0" cap="all" spc="75" baseline="0">
                <a:solidFill>
                  <a:schemeClr val="accent2">
                    <a:lumMod val="7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7" name="Date Placeholder 6"/>
          <p:cNvSpPr>
            <a:spLocks noGrp="1"/>
          </p:cNvSpPr>
          <p:nvPr>
            <p:ph type="dt" sz="half" idx="10"/>
          </p:nvPr>
        </p:nvSpPr>
        <p:spPr/>
        <p:txBody>
          <a:bodyPr/>
          <a:lstStyle/>
          <a:p>
            <a:fld id="{AE8AFDB1-A9EE-4696-9D49-98769B0EEC5B}" type="datetimeFigureOut">
              <a:rPr lang="en-GB" smtClean="0"/>
              <a:t>21/09/2022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E66BF7-C472-48B2-AD36-308590DF219F}"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63259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8AFDB1-A9EE-4696-9D49-98769B0EEC5B}" type="datetimeFigureOut">
              <a:rPr lang="en-GB" smtClean="0"/>
              <a:t>21/09/2022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E66BF7-C472-48B2-AD36-308590DF219F}" type="slidenum">
              <a:rPr lang="en-GB" smtClean="0"/>
              <a:t>‹#›</a:t>
            </a:fld>
            <a:endParaRPr lang="en-GB"/>
          </a:p>
        </p:txBody>
      </p:sp>
    </p:spTree>
    <p:extLst>
      <p:ext uri="{BB962C8B-B14F-4D97-AF65-F5344CB8AC3E}">
        <p14:creationId xmlns:p14="http://schemas.microsoft.com/office/powerpoint/2010/main" val="4192937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8AFDB1-A9EE-4696-9D49-98769B0EEC5B}" type="datetimeFigureOut">
              <a:rPr lang="en-GB" smtClean="0"/>
              <a:t>21/09/2022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E66BF7-C472-48B2-AD36-308590DF219F}" type="slidenum">
              <a:rPr lang="en-GB" smtClean="0"/>
              <a:t>‹#›</a:t>
            </a:fld>
            <a:endParaRPr lang="en-GB"/>
          </a:p>
        </p:txBody>
      </p:sp>
    </p:spTree>
    <p:extLst>
      <p:ext uri="{BB962C8B-B14F-4D97-AF65-F5344CB8AC3E}">
        <p14:creationId xmlns:p14="http://schemas.microsoft.com/office/powerpoint/2010/main" val="36812681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30"/>
            <a:ext cx="4486656" cy="1141497"/>
          </a:xfrm>
          <a:solidFill>
            <a:srgbClr val="FFFFFF"/>
          </a:solidFill>
          <a:ln>
            <a:solidFill>
              <a:srgbClr val="404040"/>
            </a:solidFill>
          </a:ln>
        </p:spPr>
        <p:txBody>
          <a:bodyPr anchor="ctr" anchorCtr="1">
            <a:normAutofit/>
          </a:bodyPr>
          <a:lstStyle>
            <a:lvl1pPr>
              <a:defRPr sz="165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425">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Date Placeholder 8"/>
          <p:cNvSpPr>
            <a:spLocks noGrp="1"/>
          </p:cNvSpPr>
          <p:nvPr>
            <p:ph type="dt" sz="half" idx="10"/>
          </p:nvPr>
        </p:nvSpPr>
        <p:spPr/>
        <p:txBody>
          <a:bodyPr/>
          <a:lstStyle/>
          <a:p>
            <a:fld id="{AE8AFDB1-A9EE-4696-9D49-98769B0EEC5B}" type="datetimeFigureOut">
              <a:rPr lang="en-GB" smtClean="0"/>
              <a:t>21/09/2022</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7EE66BF7-C472-48B2-AD36-308590DF219F}" type="slidenum">
              <a:rPr lang="en-GB" smtClean="0"/>
              <a:t>‹#›</a:t>
            </a:fld>
            <a:endParaRPr lang="en-GB"/>
          </a:p>
        </p:txBody>
      </p:sp>
    </p:spTree>
    <p:extLst>
      <p:ext uri="{BB962C8B-B14F-4D97-AF65-F5344CB8AC3E}">
        <p14:creationId xmlns:p14="http://schemas.microsoft.com/office/powerpoint/2010/main" val="38309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8FC3B9-C052-4AF7-B6F2-1343520A91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64E1B5C-0BC3-4932-90C6-C9862613AE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93C3A23-AA03-4FF5-8AFB-417F899D3A83}"/>
              </a:ext>
            </a:extLst>
          </p:cNvPr>
          <p:cNvSpPr>
            <a:spLocks noGrp="1"/>
          </p:cNvSpPr>
          <p:nvPr>
            <p:ph type="dt" sz="half" idx="10"/>
          </p:nvPr>
        </p:nvSpPr>
        <p:spPr/>
        <p:txBody>
          <a:bodyPr/>
          <a:lstStyle/>
          <a:p>
            <a:fld id="{13109884-06B2-4E87-9F01-2D570F5524CE}" type="datetimeFigureOut">
              <a:rPr lang="en-GB" smtClean="0"/>
              <a:t>21/09/2022</a:t>
            </a:fld>
            <a:endParaRPr lang="en-GB"/>
          </a:p>
        </p:txBody>
      </p:sp>
      <p:sp>
        <p:nvSpPr>
          <p:cNvPr id="5" name="Footer Placeholder 4">
            <a:extLst>
              <a:ext uri="{FF2B5EF4-FFF2-40B4-BE49-F238E27FC236}">
                <a16:creationId xmlns:a16="http://schemas.microsoft.com/office/drawing/2014/main" xmlns="" id="{CDA9F077-F7C3-4C76-86B7-61E5079B1E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9C58036-D768-4873-837A-64FC7BF40E0E}"/>
              </a:ext>
            </a:extLst>
          </p:cNvPr>
          <p:cNvSpPr>
            <a:spLocks noGrp="1"/>
          </p:cNvSpPr>
          <p:nvPr>
            <p:ph type="sldNum" sz="quarter" idx="12"/>
          </p:nvPr>
        </p:nvSpPr>
        <p:spPr/>
        <p:txBody>
          <a:bodyPr/>
          <a:lstStyle/>
          <a:p>
            <a:fld id="{2C3E5A38-A64A-47FD-AFEA-D49BD9F0D5EC}" type="slidenum">
              <a:rPr lang="en-GB" smtClean="0"/>
              <a:t>‹#›</a:t>
            </a:fld>
            <a:endParaRPr lang="en-GB"/>
          </a:p>
        </p:txBody>
      </p:sp>
    </p:spTree>
    <p:extLst>
      <p:ext uri="{BB962C8B-B14F-4D97-AF65-F5344CB8AC3E}">
        <p14:creationId xmlns:p14="http://schemas.microsoft.com/office/powerpoint/2010/main" val="10475687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2"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9" cy="1134640"/>
          </a:xfrm>
          <a:solidFill>
            <a:srgbClr val="FFFFFF"/>
          </a:solidFill>
          <a:ln>
            <a:solidFill>
              <a:srgbClr val="404040"/>
            </a:solidFill>
          </a:ln>
        </p:spPr>
        <p:txBody>
          <a:bodyPr anchor="ctr" anchorCtr="1">
            <a:noAutofit/>
          </a:bodyPr>
          <a:lstStyle>
            <a:lvl1pPr>
              <a:defRPr sz="165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6001" y="0"/>
            <a:ext cx="6102097" cy="6858000"/>
          </a:xfrm>
          <a:solidFill>
            <a:schemeClr val="bg1">
              <a:lumMod val="75000"/>
            </a:schemeClr>
          </a:solidFill>
        </p:spPr>
        <p:txBody>
          <a:bodyPr anchor="t"/>
          <a:lstStyle>
            <a:lvl1pPr marL="0" indent="0">
              <a:buNone/>
              <a:defRPr sz="2400">
                <a:solidFill>
                  <a:schemeClr val="bg1">
                    <a:lumMod val="85000"/>
                    <a:lumOff val="15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15568" y="3549920"/>
            <a:ext cx="3794760" cy="2194037"/>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AE8AFDB1-A9EE-4696-9D49-98769B0EEC5B}" type="datetimeFigureOut">
              <a:rPr lang="en-GB" smtClean="0"/>
              <a:t>21/09/2022</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7EE66BF7-C472-48B2-AD36-308590DF219F}" type="slidenum">
              <a:rPr lang="en-GB" smtClean="0"/>
              <a:t>‹#›</a:t>
            </a:fld>
            <a:endParaRPr lang="en-GB"/>
          </a:p>
        </p:txBody>
      </p:sp>
    </p:spTree>
    <p:extLst>
      <p:ext uri="{BB962C8B-B14F-4D97-AF65-F5344CB8AC3E}">
        <p14:creationId xmlns:p14="http://schemas.microsoft.com/office/powerpoint/2010/main" val="35145761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AFDB1-A9EE-4696-9D49-98769B0EEC5B}"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E66BF7-C472-48B2-AD36-308590DF219F}" type="slidenum">
              <a:rPr lang="en-GB" smtClean="0"/>
              <a:t>‹#›</a:t>
            </a:fld>
            <a:endParaRPr lang="en-GB"/>
          </a:p>
        </p:txBody>
      </p:sp>
    </p:spTree>
    <p:extLst>
      <p:ext uri="{BB962C8B-B14F-4D97-AF65-F5344CB8AC3E}">
        <p14:creationId xmlns:p14="http://schemas.microsoft.com/office/powerpoint/2010/main" val="22803718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7"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AFDB1-A9EE-4696-9D49-98769B0EEC5B}"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E66BF7-C472-48B2-AD36-308590DF219F}" type="slidenum">
              <a:rPr lang="en-GB" smtClean="0"/>
              <a:t>‹#›</a:t>
            </a:fld>
            <a:endParaRPr lang="en-GB"/>
          </a:p>
        </p:txBody>
      </p:sp>
    </p:spTree>
    <p:extLst>
      <p:ext uri="{BB962C8B-B14F-4D97-AF65-F5344CB8AC3E}">
        <p14:creationId xmlns:p14="http://schemas.microsoft.com/office/powerpoint/2010/main" val="34528651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2CF65346-82F9-490E-86C2-CD65F89FCD66}"/>
              </a:ext>
            </a:extLst>
          </p:cNvPr>
          <p:cNvSpPr>
            <a:spLocks noGrp="1"/>
          </p:cNvSpPr>
          <p:nvPr>
            <p:ph type="dt" sz="half" idx="10"/>
          </p:nvPr>
        </p:nvSpPr>
        <p:spPr>
          <a:xfrm>
            <a:off x="838200" y="6356352"/>
            <a:ext cx="2743200" cy="365125"/>
          </a:xfrm>
          <a:prstGeom prst="rect">
            <a:avLst/>
          </a:prstGeom>
        </p:spPr>
        <p:txBody>
          <a:bodyPr/>
          <a:lstStyle/>
          <a:p>
            <a:fld id="{CFAD8CA4-B002-458D-881B-4DA5B42A77BA}" type="datetimeFigureOut">
              <a:rPr lang="en-GB" smtClean="0"/>
              <a:t>21/09/2022</a:t>
            </a:fld>
            <a:endParaRPr lang="en-GB"/>
          </a:p>
        </p:txBody>
      </p:sp>
      <p:sp>
        <p:nvSpPr>
          <p:cNvPr id="5" name="Footer Placeholder 4">
            <a:extLst>
              <a:ext uri="{FF2B5EF4-FFF2-40B4-BE49-F238E27FC236}">
                <a16:creationId xmlns:a16="http://schemas.microsoft.com/office/drawing/2014/main" xmlns="" id="{7E1F7735-208E-40D3-AB06-AB43AB47881E}"/>
              </a:ext>
            </a:extLst>
          </p:cNvPr>
          <p:cNvSpPr>
            <a:spLocks noGrp="1"/>
          </p:cNvSpPr>
          <p:nvPr>
            <p:ph type="ftr" sz="quarter" idx="11"/>
          </p:nvPr>
        </p:nvSpPr>
        <p:spPr>
          <a:xfrm>
            <a:off x="4038600" y="6356352"/>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xmlns="" id="{68C86E9B-AE6A-440A-8543-75C7CE8B5537}"/>
              </a:ext>
            </a:extLst>
          </p:cNvPr>
          <p:cNvSpPr>
            <a:spLocks noGrp="1"/>
          </p:cNvSpPr>
          <p:nvPr>
            <p:ph type="sldNum" sz="quarter" idx="12"/>
          </p:nvPr>
        </p:nvSpPr>
        <p:spPr>
          <a:xfrm>
            <a:off x="8610600" y="6356352"/>
            <a:ext cx="2743200" cy="365125"/>
          </a:xfrm>
          <a:prstGeom prst="rect">
            <a:avLst/>
          </a:prstGeom>
        </p:spPr>
        <p:txBody>
          <a:bodyPr/>
          <a:lstStyle/>
          <a:p>
            <a:fld id="{4AB941C2-9910-4931-AE7E-F17654BA5C79}" type="slidenum">
              <a:rPr lang="en-GB" smtClean="0"/>
              <a:t>‹#›</a:t>
            </a:fld>
            <a:endParaRPr lang="en-GB"/>
          </a:p>
        </p:txBody>
      </p:sp>
    </p:spTree>
    <p:extLst>
      <p:ext uri="{BB962C8B-B14F-4D97-AF65-F5344CB8AC3E}">
        <p14:creationId xmlns:p14="http://schemas.microsoft.com/office/powerpoint/2010/main" val="29302277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9FCB08CE-B749-4A34-8E38-256DAB23FDA3}"/>
              </a:ext>
            </a:extLst>
          </p:cNvPr>
          <p:cNvSpPr txBox="1"/>
          <p:nvPr userDrawn="1"/>
        </p:nvSpPr>
        <p:spPr>
          <a:xfrm>
            <a:off x="291313" y="6372536"/>
            <a:ext cx="647363" cy="230832"/>
          </a:xfrm>
          <a:prstGeom prst="rect">
            <a:avLst/>
          </a:prstGeom>
          <a:noFill/>
        </p:spPr>
        <p:txBody>
          <a:bodyPr wrap="square" rtlCol="0">
            <a:spAutoFit/>
          </a:bodyPr>
          <a:lstStyle/>
          <a:p>
            <a:pPr algn="l"/>
            <a:fld id="{34F92BC6-D7C3-584B-87F2-0B845776A5AD}" type="slidenum">
              <a:rPr lang="en-US" sz="9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900">
                <a:solidFill>
                  <a:schemeClr val="accent3">
                    <a:lumMod val="60000"/>
                    <a:lumOff val="40000"/>
                  </a:schemeClr>
                </a:solidFill>
                <a:latin typeface="Arial" panose="020B0604020202020204" pitchFamily="34" charset="0"/>
                <a:cs typeface="Arial" panose="020B0604020202020204" pitchFamily="34" charset="0"/>
              </a:rPr>
              <a:t> </a:t>
            </a:r>
            <a:r>
              <a:rPr lang="en-US" sz="900">
                <a:solidFill>
                  <a:schemeClr val="accent3"/>
                </a:solidFill>
                <a:latin typeface="Arial" panose="020B0604020202020204" pitchFamily="34" charset="0"/>
                <a:cs typeface="Arial" panose="020B0604020202020204" pitchFamily="34" charset="0"/>
              </a:rPr>
              <a:t>  </a:t>
            </a:r>
            <a:r>
              <a:rPr lang="en-US" sz="900">
                <a:solidFill>
                  <a:srgbClr val="005EB8"/>
                </a:solidFill>
                <a:latin typeface="Arial" panose="020B0604020202020204" pitchFamily="34" charset="0"/>
                <a:cs typeface="Arial" panose="020B0604020202020204" pitchFamily="34" charset="0"/>
              </a:rPr>
              <a:t>|</a:t>
            </a:r>
            <a:endParaRPr lang="en-US" sz="9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xmlns="" id="{22B34758-9E88-47CF-97D6-6500D97D9E41}"/>
              </a:ext>
            </a:extLst>
          </p:cNvPr>
          <p:cNvSpPr>
            <a:spLocks noGrp="1"/>
          </p:cNvSpPr>
          <p:nvPr>
            <p:ph type="title"/>
          </p:nvPr>
        </p:nvSpPr>
        <p:spPr>
          <a:xfrm>
            <a:off x="781877" y="1037981"/>
            <a:ext cx="10641499" cy="611649"/>
          </a:xfrm>
          <a:prstGeom prst="rect">
            <a:avLst/>
          </a:prstGeom>
        </p:spPr>
        <p:txBody>
          <a:bodyPr/>
          <a:lstStyle>
            <a:lvl1pPr>
              <a:defRPr sz="27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1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xmlns="" id="{34C2919C-3AD4-436F-A0CC-4F48C43AA521}"/>
              </a:ext>
            </a:extLst>
          </p:cNvPr>
          <p:cNvSpPr>
            <a:spLocks noGrp="1"/>
          </p:cNvSpPr>
          <p:nvPr>
            <p:ph sz="quarter" idx="10"/>
          </p:nvPr>
        </p:nvSpPr>
        <p:spPr>
          <a:xfrm>
            <a:off x="781877" y="1833143"/>
            <a:ext cx="10641499" cy="2244128"/>
          </a:xfrm>
          <a:prstGeom prst="rect">
            <a:avLst/>
          </a:prstGeom>
        </p:spPr>
        <p:txBody>
          <a:bodyPr/>
          <a:lstStyle>
            <a:lvl1pPr>
              <a:defRPr sz="1050">
                <a:latin typeface="Arial" panose="020B0604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4" name="Picture 13" descr="A picture containing clipart&#10;&#10;Description generated with very high confidence">
            <a:extLst>
              <a:ext uri="{FF2B5EF4-FFF2-40B4-BE49-F238E27FC236}">
                <a16:creationId xmlns:a16="http://schemas.microsoft.com/office/drawing/2014/main" xmlns="" id="{284323AA-9573-44A2-B321-13F3CEFFCC69}"/>
              </a:ext>
            </a:extLst>
          </p:cNvPr>
          <p:cNvPicPr>
            <a:picLocks noChangeAspect="1"/>
          </p:cNvPicPr>
          <p:nvPr userDrawn="1"/>
        </p:nvPicPr>
        <p:blipFill>
          <a:blip r:embed="rId2"/>
          <a:stretch>
            <a:fillRect/>
          </a:stretch>
        </p:blipFill>
        <p:spPr>
          <a:xfrm>
            <a:off x="10535750" y="365912"/>
            <a:ext cx="1308943" cy="528611"/>
          </a:xfrm>
          <a:prstGeom prst="rect">
            <a:avLst/>
          </a:prstGeom>
        </p:spPr>
      </p:pic>
      <p:sp>
        <p:nvSpPr>
          <p:cNvPr id="15" name="Footer Placeholder 2">
            <a:extLst>
              <a:ext uri="{FF2B5EF4-FFF2-40B4-BE49-F238E27FC236}">
                <a16:creationId xmlns:a16="http://schemas.microsoft.com/office/drawing/2014/main" xmlns="" id="{5AB091A9-979F-438D-A004-40CFB3EAC3A7}"/>
              </a:ext>
            </a:extLst>
          </p:cNvPr>
          <p:cNvSpPr>
            <a:spLocks noGrp="1"/>
          </p:cNvSpPr>
          <p:nvPr>
            <p:ph type="ftr" sz="quarter" idx="3"/>
          </p:nvPr>
        </p:nvSpPr>
        <p:spPr>
          <a:xfrm>
            <a:off x="690677" y="6333441"/>
            <a:ext cx="5723164" cy="365125"/>
          </a:xfrm>
          <a:prstGeom prst="rect">
            <a:avLst/>
          </a:prstGeom>
        </p:spPr>
        <p:txBody>
          <a:bodyPr vert="horz" lIns="91440" tIns="45720" rIns="91440" bIns="45720" rtlCol="0" anchor="ctr"/>
          <a:lstStyle>
            <a:lvl1pPr algn="l">
              <a:defRPr sz="9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26920688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F1B1F9-07A4-4C3F-89A8-94D82EEF3B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F04040A-B97B-456F-A653-8A3D62615E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749CFCB-8EE0-4926-AD02-D3E1542EE292}"/>
              </a:ext>
            </a:extLst>
          </p:cNvPr>
          <p:cNvSpPr>
            <a:spLocks noGrp="1"/>
          </p:cNvSpPr>
          <p:nvPr>
            <p:ph type="dt" sz="half" idx="10"/>
          </p:nvPr>
        </p:nvSpPr>
        <p:spPr/>
        <p:txBody>
          <a:bodyPr/>
          <a:lstStyle/>
          <a:p>
            <a:fld id="{4AC827D4-B54D-48DE-A582-3901B0003D22}" type="datetimeFigureOut">
              <a:rPr lang="en-GB" smtClean="0"/>
              <a:t>21/09/2022</a:t>
            </a:fld>
            <a:endParaRPr lang="en-GB"/>
          </a:p>
        </p:txBody>
      </p:sp>
      <p:sp>
        <p:nvSpPr>
          <p:cNvPr id="5" name="Footer Placeholder 4">
            <a:extLst>
              <a:ext uri="{FF2B5EF4-FFF2-40B4-BE49-F238E27FC236}">
                <a16:creationId xmlns:a16="http://schemas.microsoft.com/office/drawing/2014/main" xmlns="" id="{AA7BFF78-627B-49B5-94C6-14510F8751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28C7D67-EF31-4294-B22C-67D9CA4E6F8E}"/>
              </a:ext>
            </a:extLst>
          </p:cNvPr>
          <p:cNvSpPr>
            <a:spLocks noGrp="1"/>
          </p:cNvSpPr>
          <p:nvPr>
            <p:ph type="sldNum" sz="quarter" idx="12"/>
          </p:nvPr>
        </p:nvSpPr>
        <p:spPr/>
        <p:txBody>
          <a:bodyPr/>
          <a:lstStyle/>
          <a:p>
            <a:fld id="{664C204E-CD64-41C3-8D9D-AB75C03546F4}" type="slidenum">
              <a:rPr lang="en-GB" smtClean="0"/>
              <a:t>‹#›</a:t>
            </a:fld>
            <a:endParaRPr lang="en-GB"/>
          </a:p>
        </p:txBody>
      </p:sp>
    </p:spTree>
    <p:extLst>
      <p:ext uri="{BB962C8B-B14F-4D97-AF65-F5344CB8AC3E}">
        <p14:creationId xmlns:p14="http://schemas.microsoft.com/office/powerpoint/2010/main" val="42240693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8E65C4-CDDF-4A11-B111-5B189C9624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B30BDE3F-7C19-4141-A6D0-A795A7EFF2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E58C1049-EE70-44C5-9F16-E17764D6B1FC}"/>
              </a:ext>
            </a:extLst>
          </p:cNvPr>
          <p:cNvSpPr>
            <a:spLocks noGrp="1"/>
          </p:cNvSpPr>
          <p:nvPr>
            <p:ph type="dt" sz="half" idx="10"/>
          </p:nvPr>
        </p:nvSpPr>
        <p:spPr/>
        <p:txBody>
          <a:bodyPr/>
          <a:lstStyle/>
          <a:p>
            <a:fld id="{4AC827D4-B54D-48DE-A582-3901B0003D22}" type="datetimeFigureOut">
              <a:rPr lang="en-GB" smtClean="0"/>
              <a:t>21/09/2022</a:t>
            </a:fld>
            <a:endParaRPr lang="en-GB"/>
          </a:p>
        </p:txBody>
      </p:sp>
      <p:sp>
        <p:nvSpPr>
          <p:cNvPr id="5" name="Footer Placeholder 4">
            <a:extLst>
              <a:ext uri="{FF2B5EF4-FFF2-40B4-BE49-F238E27FC236}">
                <a16:creationId xmlns:a16="http://schemas.microsoft.com/office/drawing/2014/main" xmlns="" id="{ABF13E51-CDF0-4945-A5A1-3A05621344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D733F2A-AEEF-4CF8-BC48-13B1BC7976FF}"/>
              </a:ext>
            </a:extLst>
          </p:cNvPr>
          <p:cNvSpPr>
            <a:spLocks noGrp="1"/>
          </p:cNvSpPr>
          <p:nvPr>
            <p:ph type="sldNum" sz="quarter" idx="12"/>
          </p:nvPr>
        </p:nvSpPr>
        <p:spPr/>
        <p:txBody>
          <a:bodyPr/>
          <a:lstStyle/>
          <a:p>
            <a:fld id="{664C204E-CD64-41C3-8D9D-AB75C03546F4}" type="slidenum">
              <a:rPr lang="en-GB" smtClean="0"/>
              <a:t>‹#›</a:t>
            </a:fld>
            <a:endParaRPr lang="en-GB"/>
          </a:p>
        </p:txBody>
      </p:sp>
    </p:spTree>
    <p:extLst>
      <p:ext uri="{BB962C8B-B14F-4D97-AF65-F5344CB8AC3E}">
        <p14:creationId xmlns:p14="http://schemas.microsoft.com/office/powerpoint/2010/main" val="370003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F171EC-6D36-401C-9D32-5CC9FE27DC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1D96C48-B350-4050-98E7-B216A32E4B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6D22DAA-2928-420C-84B0-2B40A7D85010}"/>
              </a:ext>
            </a:extLst>
          </p:cNvPr>
          <p:cNvSpPr>
            <a:spLocks noGrp="1"/>
          </p:cNvSpPr>
          <p:nvPr>
            <p:ph type="dt" sz="half" idx="10"/>
          </p:nvPr>
        </p:nvSpPr>
        <p:spPr/>
        <p:txBody>
          <a:bodyPr/>
          <a:lstStyle/>
          <a:p>
            <a:fld id="{13109884-06B2-4E87-9F01-2D570F5524CE}" type="datetimeFigureOut">
              <a:rPr lang="en-GB" smtClean="0"/>
              <a:t>21/09/2022</a:t>
            </a:fld>
            <a:endParaRPr lang="en-GB"/>
          </a:p>
        </p:txBody>
      </p:sp>
      <p:sp>
        <p:nvSpPr>
          <p:cNvPr id="5" name="Footer Placeholder 4">
            <a:extLst>
              <a:ext uri="{FF2B5EF4-FFF2-40B4-BE49-F238E27FC236}">
                <a16:creationId xmlns:a16="http://schemas.microsoft.com/office/drawing/2014/main" xmlns="" id="{3FD82645-B5B9-4259-9FA1-9D2290934C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E3AA3B6-5631-4B22-A0FD-1D719C0BCF3D}"/>
              </a:ext>
            </a:extLst>
          </p:cNvPr>
          <p:cNvSpPr>
            <a:spLocks noGrp="1"/>
          </p:cNvSpPr>
          <p:nvPr>
            <p:ph type="sldNum" sz="quarter" idx="12"/>
          </p:nvPr>
        </p:nvSpPr>
        <p:spPr/>
        <p:txBody>
          <a:bodyPr/>
          <a:lstStyle/>
          <a:p>
            <a:fld id="{2C3E5A38-A64A-47FD-AFEA-D49BD9F0D5EC}" type="slidenum">
              <a:rPr lang="en-GB" smtClean="0"/>
              <a:t>‹#›</a:t>
            </a:fld>
            <a:endParaRPr lang="en-GB"/>
          </a:p>
        </p:txBody>
      </p:sp>
    </p:spTree>
    <p:extLst>
      <p:ext uri="{BB962C8B-B14F-4D97-AF65-F5344CB8AC3E}">
        <p14:creationId xmlns:p14="http://schemas.microsoft.com/office/powerpoint/2010/main" val="378659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4C2C28-DD14-493F-A664-C56BDEA597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5018EE7-A55A-4B64-8353-5FE77AD56B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9B315E82-BE7A-43F4-B646-C0098FD125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E1E5E7CA-49BC-4D79-B1D8-235E9275F937}"/>
              </a:ext>
            </a:extLst>
          </p:cNvPr>
          <p:cNvSpPr>
            <a:spLocks noGrp="1"/>
          </p:cNvSpPr>
          <p:nvPr>
            <p:ph type="dt" sz="half" idx="10"/>
          </p:nvPr>
        </p:nvSpPr>
        <p:spPr/>
        <p:txBody>
          <a:bodyPr/>
          <a:lstStyle/>
          <a:p>
            <a:fld id="{13109884-06B2-4E87-9F01-2D570F5524CE}" type="datetimeFigureOut">
              <a:rPr lang="en-GB" smtClean="0"/>
              <a:t>21/09/2022</a:t>
            </a:fld>
            <a:endParaRPr lang="en-GB"/>
          </a:p>
        </p:txBody>
      </p:sp>
      <p:sp>
        <p:nvSpPr>
          <p:cNvPr id="6" name="Footer Placeholder 5">
            <a:extLst>
              <a:ext uri="{FF2B5EF4-FFF2-40B4-BE49-F238E27FC236}">
                <a16:creationId xmlns:a16="http://schemas.microsoft.com/office/drawing/2014/main" xmlns="" id="{BC351A5E-355B-4C96-9232-B61E25FEE5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5BCACAF-641E-4579-B9E1-7D2235A0E761}"/>
              </a:ext>
            </a:extLst>
          </p:cNvPr>
          <p:cNvSpPr>
            <a:spLocks noGrp="1"/>
          </p:cNvSpPr>
          <p:nvPr>
            <p:ph type="sldNum" sz="quarter" idx="12"/>
          </p:nvPr>
        </p:nvSpPr>
        <p:spPr/>
        <p:txBody>
          <a:bodyPr/>
          <a:lstStyle/>
          <a:p>
            <a:fld id="{2C3E5A38-A64A-47FD-AFEA-D49BD9F0D5EC}" type="slidenum">
              <a:rPr lang="en-GB" smtClean="0"/>
              <a:t>‹#›</a:t>
            </a:fld>
            <a:endParaRPr lang="en-GB"/>
          </a:p>
        </p:txBody>
      </p:sp>
    </p:spTree>
    <p:extLst>
      <p:ext uri="{BB962C8B-B14F-4D97-AF65-F5344CB8AC3E}">
        <p14:creationId xmlns:p14="http://schemas.microsoft.com/office/powerpoint/2010/main" val="3933215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D6A63A-974B-44AD-8180-37FAE107A2F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383F0F2-B263-4E17-BBB6-43D5F41D4C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71A045B-63DB-4D8F-9C5F-C246C632E9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FA4E95EC-CE15-488D-A7E9-EE7AEF1513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C55D08AB-8F16-4B1E-A2C7-C70877482C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3326BAED-7AF1-417A-909A-703134F3C695}"/>
              </a:ext>
            </a:extLst>
          </p:cNvPr>
          <p:cNvSpPr>
            <a:spLocks noGrp="1"/>
          </p:cNvSpPr>
          <p:nvPr>
            <p:ph type="dt" sz="half" idx="10"/>
          </p:nvPr>
        </p:nvSpPr>
        <p:spPr/>
        <p:txBody>
          <a:bodyPr/>
          <a:lstStyle/>
          <a:p>
            <a:fld id="{13109884-06B2-4E87-9F01-2D570F5524CE}" type="datetimeFigureOut">
              <a:rPr lang="en-GB" smtClean="0"/>
              <a:t>21/09/2022</a:t>
            </a:fld>
            <a:endParaRPr lang="en-GB"/>
          </a:p>
        </p:txBody>
      </p:sp>
      <p:sp>
        <p:nvSpPr>
          <p:cNvPr id="8" name="Footer Placeholder 7">
            <a:extLst>
              <a:ext uri="{FF2B5EF4-FFF2-40B4-BE49-F238E27FC236}">
                <a16:creationId xmlns:a16="http://schemas.microsoft.com/office/drawing/2014/main" xmlns="" id="{B26338D8-371D-421F-9699-02B0FE6ECE8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498E1188-D50A-4B6B-A2C1-117005555ADC}"/>
              </a:ext>
            </a:extLst>
          </p:cNvPr>
          <p:cNvSpPr>
            <a:spLocks noGrp="1"/>
          </p:cNvSpPr>
          <p:nvPr>
            <p:ph type="sldNum" sz="quarter" idx="12"/>
          </p:nvPr>
        </p:nvSpPr>
        <p:spPr/>
        <p:txBody>
          <a:bodyPr/>
          <a:lstStyle/>
          <a:p>
            <a:fld id="{2C3E5A38-A64A-47FD-AFEA-D49BD9F0D5EC}" type="slidenum">
              <a:rPr lang="en-GB" smtClean="0"/>
              <a:t>‹#›</a:t>
            </a:fld>
            <a:endParaRPr lang="en-GB"/>
          </a:p>
        </p:txBody>
      </p:sp>
    </p:spTree>
    <p:extLst>
      <p:ext uri="{BB962C8B-B14F-4D97-AF65-F5344CB8AC3E}">
        <p14:creationId xmlns:p14="http://schemas.microsoft.com/office/powerpoint/2010/main" val="1605269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CFC6D0-E198-4DAB-8037-61231AE59A9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49D8509A-40D9-493B-80FD-D1CB677A3AAF}"/>
              </a:ext>
            </a:extLst>
          </p:cNvPr>
          <p:cNvSpPr>
            <a:spLocks noGrp="1"/>
          </p:cNvSpPr>
          <p:nvPr>
            <p:ph type="dt" sz="half" idx="10"/>
          </p:nvPr>
        </p:nvSpPr>
        <p:spPr/>
        <p:txBody>
          <a:bodyPr/>
          <a:lstStyle/>
          <a:p>
            <a:fld id="{13109884-06B2-4E87-9F01-2D570F5524CE}" type="datetimeFigureOut">
              <a:rPr lang="en-GB" smtClean="0"/>
              <a:t>21/09/2022</a:t>
            </a:fld>
            <a:endParaRPr lang="en-GB"/>
          </a:p>
        </p:txBody>
      </p:sp>
      <p:sp>
        <p:nvSpPr>
          <p:cNvPr id="4" name="Footer Placeholder 3">
            <a:extLst>
              <a:ext uri="{FF2B5EF4-FFF2-40B4-BE49-F238E27FC236}">
                <a16:creationId xmlns:a16="http://schemas.microsoft.com/office/drawing/2014/main" xmlns="" id="{DDDC889E-A064-4710-9B89-69F549DBB8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FF4151A6-EC06-418F-950A-396E94B21292}"/>
              </a:ext>
            </a:extLst>
          </p:cNvPr>
          <p:cNvSpPr>
            <a:spLocks noGrp="1"/>
          </p:cNvSpPr>
          <p:nvPr>
            <p:ph type="sldNum" sz="quarter" idx="12"/>
          </p:nvPr>
        </p:nvSpPr>
        <p:spPr/>
        <p:txBody>
          <a:bodyPr/>
          <a:lstStyle/>
          <a:p>
            <a:fld id="{2C3E5A38-A64A-47FD-AFEA-D49BD9F0D5EC}" type="slidenum">
              <a:rPr lang="en-GB" smtClean="0"/>
              <a:t>‹#›</a:t>
            </a:fld>
            <a:endParaRPr lang="en-GB"/>
          </a:p>
        </p:txBody>
      </p:sp>
    </p:spTree>
    <p:extLst>
      <p:ext uri="{BB962C8B-B14F-4D97-AF65-F5344CB8AC3E}">
        <p14:creationId xmlns:p14="http://schemas.microsoft.com/office/powerpoint/2010/main" val="64787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CF9B628-D838-48B1-86F1-D67D08564E3F}"/>
              </a:ext>
            </a:extLst>
          </p:cNvPr>
          <p:cNvSpPr>
            <a:spLocks noGrp="1"/>
          </p:cNvSpPr>
          <p:nvPr>
            <p:ph type="dt" sz="half" idx="10"/>
          </p:nvPr>
        </p:nvSpPr>
        <p:spPr/>
        <p:txBody>
          <a:bodyPr/>
          <a:lstStyle/>
          <a:p>
            <a:fld id="{13109884-06B2-4E87-9F01-2D570F5524CE}" type="datetimeFigureOut">
              <a:rPr lang="en-GB" smtClean="0"/>
              <a:t>21/09/2022</a:t>
            </a:fld>
            <a:endParaRPr lang="en-GB"/>
          </a:p>
        </p:txBody>
      </p:sp>
      <p:sp>
        <p:nvSpPr>
          <p:cNvPr id="3" name="Footer Placeholder 2">
            <a:extLst>
              <a:ext uri="{FF2B5EF4-FFF2-40B4-BE49-F238E27FC236}">
                <a16:creationId xmlns:a16="http://schemas.microsoft.com/office/drawing/2014/main" xmlns="" id="{B9852AE1-DC1A-4AED-BEC9-57EA482DDB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2E0192B9-4BC7-402B-8BCA-1F7A54CFE61E}"/>
              </a:ext>
            </a:extLst>
          </p:cNvPr>
          <p:cNvSpPr>
            <a:spLocks noGrp="1"/>
          </p:cNvSpPr>
          <p:nvPr>
            <p:ph type="sldNum" sz="quarter" idx="12"/>
          </p:nvPr>
        </p:nvSpPr>
        <p:spPr/>
        <p:txBody>
          <a:bodyPr/>
          <a:lstStyle/>
          <a:p>
            <a:fld id="{2C3E5A38-A64A-47FD-AFEA-D49BD9F0D5EC}" type="slidenum">
              <a:rPr lang="en-GB" smtClean="0"/>
              <a:t>‹#›</a:t>
            </a:fld>
            <a:endParaRPr lang="en-GB"/>
          </a:p>
        </p:txBody>
      </p:sp>
    </p:spTree>
    <p:extLst>
      <p:ext uri="{BB962C8B-B14F-4D97-AF65-F5344CB8AC3E}">
        <p14:creationId xmlns:p14="http://schemas.microsoft.com/office/powerpoint/2010/main" val="1445180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3283C4-8B36-4226-896B-5D63632FB6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079BC55-AC47-4513-9A3C-6B0EC0E624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023C6D6E-56BC-4430-84F8-01B2C9D41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060AC97-C739-4671-96DE-C862E783668C}"/>
              </a:ext>
            </a:extLst>
          </p:cNvPr>
          <p:cNvSpPr>
            <a:spLocks noGrp="1"/>
          </p:cNvSpPr>
          <p:nvPr>
            <p:ph type="dt" sz="half" idx="10"/>
          </p:nvPr>
        </p:nvSpPr>
        <p:spPr/>
        <p:txBody>
          <a:bodyPr/>
          <a:lstStyle/>
          <a:p>
            <a:fld id="{13109884-06B2-4E87-9F01-2D570F5524CE}" type="datetimeFigureOut">
              <a:rPr lang="en-GB" smtClean="0"/>
              <a:t>21/09/2022</a:t>
            </a:fld>
            <a:endParaRPr lang="en-GB"/>
          </a:p>
        </p:txBody>
      </p:sp>
      <p:sp>
        <p:nvSpPr>
          <p:cNvPr id="6" name="Footer Placeholder 5">
            <a:extLst>
              <a:ext uri="{FF2B5EF4-FFF2-40B4-BE49-F238E27FC236}">
                <a16:creationId xmlns:a16="http://schemas.microsoft.com/office/drawing/2014/main" xmlns="" id="{AB8F29A0-E4AE-4A06-8994-1877E905AA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43B3F316-191F-476E-86F4-746C72E26BC4}"/>
              </a:ext>
            </a:extLst>
          </p:cNvPr>
          <p:cNvSpPr>
            <a:spLocks noGrp="1"/>
          </p:cNvSpPr>
          <p:nvPr>
            <p:ph type="sldNum" sz="quarter" idx="12"/>
          </p:nvPr>
        </p:nvSpPr>
        <p:spPr/>
        <p:txBody>
          <a:bodyPr/>
          <a:lstStyle/>
          <a:p>
            <a:fld id="{2C3E5A38-A64A-47FD-AFEA-D49BD9F0D5EC}" type="slidenum">
              <a:rPr lang="en-GB" smtClean="0"/>
              <a:t>‹#›</a:t>
            </a:fld>
            <a:endParaRPr lang="en-GB"/>
          </a:p>
        </p:txBody>
      </p:sp>
    </p:spTree>
    <p:extLst>
      <p:ext uri="{BB962C8B-B14F-4D97-AF65-F5344CB8AC3E}">
        <p14:creationId xmlns:p14="http://schemas.microsoft.com/office/powerpoint/2010/main" val="209834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0698F7-673F-4ADE-8C03-DFC931BCC0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29BF5B54-66AF-487A-944A-513DD4A946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050C22B0-D53E-4397-8F1D-2A1682A2A4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A173E4C-F46D-4E37-B942-4F87261B1285}"/>
              </a:ext>
            </a:extLst>
          </p:cNvPr>
          <p:cNvSpPr>
            <a:spLocks noGrp="1"/>
          </p:cNvSpPr>
          <p:nvPr>
            <p:ph type="dt" sz="half" idx="10"/>
          </p:nvPr>
        </p:nvSpPr>
        <p:spPr/>
        <p:txBody>
          <a:bodyPr/>
          <a:lstStyle/>
          <a:p>
            <a:fld id="{13109884-06B2-4E87-9F01-2D570F5524CE}" type="datetimeFigureOut">
              <a:rPr lang="en-GB" smtClean="0"/>
              <a:t>21/09/2022</a:t>
            </a:fld>
            <a:endParaRPr lang="en-GB"/>
          </a:p>
        </p:txBody>
      </p:sp>
      <p:sp>
        <p:nvSpPr>
          <p:cNvPr id="6" name="Footer Placeholder 5">
            <a:extLst>
              <a:ext uri="{FF2B5EF4-FFF2-40B4-BE49-F238E27FC236}">
                <a16:creationId xmlns:a16="http://schemas.microsoft.com/office/drawing/2014/main" xmlns="" id="{130A807E-9E46-471B-A439-CF0492F8AA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3AF4DC6-60E1-40EE-AD78-E3D4A09CEE05}"/>
              </a:ext>
            </a:extLst>
          </p:cNvPr>
          <p:cNvSpPr>
            <a:spLocks noGrp="1"/>
          </p:cNvSpPr>
          <p:nvPr>
            <p:ph type="sldNum" sz="quarter" idx="12"/>
          </p:nvPr>
        </p:nvSpPr>
        <p:spPr/>
        <p:txBody>
          <a:bodyPr/>
          <a:lstStyle/>
          <a:p>
            <a:fld id="{2C3E5A38-A64A-47FD-AFEA-D49BD9F0D5EC}" type="slidenum">
              <a:rPr lang="en-GB" smtClean="0"/>
              <a:t>‹#›</a:t>
            </a:fld>
            <a:endParaRPr lang="en-GB"/>
          </a:p>
        </p:txBody>
      </p:sp>
    </p:spTree>
    <p:extLst>
      <p:ext uri="{BB962C8B-B14F-4D97-AF65-F5344CB8AC3E}">
        <p14:creationId xmlns:p14="http://schemas.microsoft.com/office/powerpoint/2010/main" val="2246990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9A47B66-1BE6-458C-8467-A05E2B1346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BC81BF9-C3F6-4D7A-9B45-E31A9EAC54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FCF22FD-61C4-4B84-9D5C-68B3B94D9F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09884-06B2-4E87-9F01-2D570F5524CE}" type="datetimeFigureOut">
              <a:rPr lang="en-GB" smtClean="0"/>
              <a:t>21/09/2022</a:t>
            </a:fld>
            <a:endParaRPr lang="en-GB"/>
          </a:p>
        </p:txBody>
      </p:sp>
      <p:sp>
        <p:nvSpPr>
          <p:cNvPr id="5" name="Footer Placeholder 4">
            <a:extLst>
              <a:ext uri="{FF2B5EF4-FFF2-40B4-BE49-F238E27FC236}">
                <a16:creationId xmlns:a16="http://schemas.microsoft.com/office/drawing/2014/main" xmlns="" id="{5619105C-D73C-4411-8FA8-410C224C55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7F31A4C9-379F-48DC-A545-639F2E9995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E5A38-A64A-47FD-AFEA-D49BD9F0D5EC}" type="slidenum">
              <a:rPr lang="en-GB" smtClean="0"/>
              <a:t>‹#›</a:t>
            </a:fld>
            <a:endParaRPr lang="en-GB"/>
          </a:p>
        </p:txBody>
      </p:sp>
    </p:spTree>
    <p:extLst>
      <p:ext uri="{BB962C8B-B14F-4D97-AF65-F5344CB8AC3E}">
        <p14:creationId xmlns:p14="http://schemas.microsoft.com/office/powerpoint/2010/main" val="237578964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6"/>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7" cy="323968"/>
          </a:xfrm>
          <a:prstGeom prst="rect">
            <a:avLst/>
          </a:prstGeom>
        </p:spPr>
        <p:txBody>
          <a:bodyPr vert="horz" lIns="91440" tIns="45720" rIns="91440" bIns="45720" rtlCol="0" anchor="ctr"/>
          <a:lstStyle>
            <a:lvl1pPr algn="r">
              <a:defRPr sz="788">
                <a:solidFill>
                  <a:schemeClr val="tx1">
                    <a:alpha val="70000"/>
                  </a:schemeClr>
                </a:solidFill>
              </a:defRPr>
            </a:lvl1pPr>
          </a:lstStyle>
          <a:p>
            <a:fld id="{AE8AFDB1-A9EE-4696-9D49-98769B0EEC5B}" type="datetimeFigureOut">
              <a:rPr lang="en-GB" smtClean="0"/>
              <a:t>21/09/2022</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788">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3"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825" spc="0" baseline="0">
                <a:solidFill>
                  <a:srgbClr val="FFFFFF"/>
                </a:solidFill>
              </a:defRPr>
            </a:lvl1pPr>
          </a:lstStyle>
          <a:p>
            <a:fld id="{7EE66BF7-C472-48B2-AD36-308590DF219F}" type="slidenum">
              <a:rPr lang="en-GB" smtClean="0"/>
              <a:t>‹#›</a:t>
            </a:fld>
            <a:endParaRPr lang="en-GB"/>
          </a:p>
        </p:txBody>
      </p:sp>
    </p:spTree>
    <p:extLst>
      <p:ext uri="{BB962C8B-B14F-4D97-AF65-F5344CB8AC3E}">
        <p14:creationId xmlns:p14="http://schemas.microsoft.com/office/powerpoint/2010/main" val="1972707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685800" rtl="0" eaLnBrk="1" latinLnBrk="0" hangingPunct="1">
        <a:lnSpc>
          <a:spcPct val="90000"/>
        </a:lnSpc>
        <a:spcBef>
          <a:spcPct val="0"/>
        </a:spcBef>
        <a:buNone/>
        <a:defRPr sz="2100" kern="1200" cap="all" spc="150" baseline="0">
          <a:solidFill>
            <a:srgbClr val="262626"/>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sz="1350" kern="1200">
          <a:solidFill>
            <a:schemeClr val="tx1">
              <a:lumMod val="85000"/>
              <a:lumOff val="15000"/>
            </a:schemeClr>
          </a:solidFill>
          <a:latin typeface="+mn-lt"/>
          <a:ea typeface="+mn-ea"/>
          <a:cs typeface="+mn-cs"/>
        </a:defRPr>
      </a:lvl1pPr>
      <a:lvl2pPr marL="3429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2pPr>
      <a:lvl3pPr marL="5143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3pPr>
      <a:lvl4pPr marL="6858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4pPr>
      <a:lvl5pPr marL="8572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5pPr>
      <a:lvl6pPr marL="984647"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6pPr>
      <a:lvl7pPr marL="1113235"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7pPr>
      <a:lvl8pPr marL="1243013"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8pPr>
      <a:lvl9pPr marL="1412081"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E3186B4-41DC-4666-B4CB-0F01E614FA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4CFB0C9-0DDA-4DE3-9C1D-BF0A83EFCC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C021EF1-2086-4544-9EF8-05FCBDE7C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827D4-B54D-48DE-A582-3901B0003D22}" type="datetimeFigureOut">
              <a:rPr lang="en-GB" smtClean="0"/>
              <a:t>21/09/2022</a:t>
            </a:fld>
            <a:endParaRPr lang="en-GB"/>
          </a:p>
        </p:txBody>
      </p:sp>
      <p:sp>
        <p:nvSpPr>
          <p:cNvPr id="5" name="Footer Placeholder 4">
            <a:extLst>
              <a:ext uri="{FF2B5EF4-FFF2-40B4-BE49-F238E27FC236}">
                <a16:creationId xmlns:a16="http://schemas.microsoft.com/office/drawing/2014/main" xmlns="" id="{049493DC-99FD-4962-9F52-AADE3BACE2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9F4589CF-EA02-473C-A560-73B86B1A4C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C204E-CD64-41C3-8D9D-AB75C03546F4}" type="slidenum">
              <a:rPr lang="en-GB" smtClean="0"/>
              <a:t>‹#›</a:t>
            </a:fld>
            <a:endParaRPr lang="en-GB"/>
          </a:p>
        </p:txBody>
      </p:sp>
    </p:spTree>
    <p:extLst>
      <p:ext uri="{BB962C8B-B14F-4D97-AF65-F5344CB8AC3E}">
        <p14:creationId xmlns:p14="http://schemas.microsoft.com/office/powerpoint/2010/main" val="1862614714"/>
      </p:ext>
    </p:extLst>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1045849/Assessing_age.pdf" TargetMode="Externa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hyperlink" Target="http://www.bailii.org/ew/cases/EWHC/Admin/2003/1689.html"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justiceinspectorates.gov.uk/hmiprobation/wp-content/uploads/sites/5/2022/06/Academic-Insights-Adultification-bias-within-child-protection-and-safeguarding.pdf"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www.birmingham.ac.uk/Documents/college-social-sciences/social-policy/iris/2021/sereda-full-repor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learning.nspcc.org.uk/case-reviews" TargetMode="External"/><Relationship Id="rId2" Type="http://schemas.openxmlformats.org/officeDocument/2006/relationships/hyperlink" Target="https://nationalnetwork.org.uk/"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hyperlink" Target="https://www.gov.uk/guidance/childrens-health-migrant-health-guide" TargetMode="External"/><Relationship Id="rId3" Type="http://schemas.openxmlformats.org/officeDocument/2006/relationships/hyperlink" Target="https://www.migranthelpuk.org/" TargetMode="External"/><Relationship Id="rId7" Type="http://schemas.openxmlformats.org/officeDocument/2006/relationships/hyperlink" Target="https://www.helenbamber.org/" TargetMode="External"/><Relationship Id="rId12" Type="http://schemas.openxmlformats.org/officeDocument/2006/relationships/hyperlink" Target="https://www.scie.org.uk/publications/guides/guide37-good-practice-in-social-care-with-refugees-and-asylum-seekers/?gclid=EAIaIQobChMIzLf3tc7m-AIVvGDmCh3xnQW4EAAYASAAEgJeC_D_BwE" TargetMode="External"/><Relationship Id="rId2" Type="http://schemas.openxmlformats.org/officeDocument/2006/relationships/hyperlink" Target="https://www.doctorsoftheworld.org.uk/" TargetMode="External"/><Relationship Id="rId1" Type="http://schemas.openxmlformats.org/officeDocument/2006/relationships/slideLayout" Target="../slideLayouts/slideLayout2.xml"/><Relationship Id="rId6" Type="http://schemas.openxmlformats.org/officeDocument/2006/relationships/hyperlink" Target="https://www.bma.org.uk/advice-and-support/ethics/refugees-overseas-visitors-and-vulnerable-migrants/refugee-and-asylum-seeker-patient-health-toolkit" TargetMode="External"/><Relationship Id="rId11" Type="http://schemas.openxmlformats.org/officeDocument/2006/relationships/hyperlink" Target="https://www.uaschealth.org/" TargetMode="External"/><Relationship Id="rId5" Type="http://schemas.openxmlformats.org/officeDocument/2006/relationships/hyperlink" Target="https://www.nrpfnetwork.org.uk/information-and-resources/rights-and-entitlements/social-care" TargetMode="External"/><Relationship Id="rId10" Type="http://schemas.openxmlformats.org/officeDocument/2006/relationships/hyperlink" Target="https://www.gov.uk/government/collections/migrant-health-guide" TargetMode="External"/><Relationship Id="rId4" Type="http://schemas.openxmlformats.org/officeDocument/2006/relationships/hyperlink" Target="https://www.refugeecouncil.org.uk/" TargetMode="External"/><Relationship Id="rId9" Type="http://schemas.openxmlformats.org/officeDocument/2006/relationships/hyperlink" Target="https://www.gov.uk/government/collections/modern-slaver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unhcr.org/uk/1951-refugee-convention.html" TargetMode="External"/><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AsylumSafeguarding@homeoffice.gov.uk" TargetMode="Externa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18873D23-2DCF-4B31-A009-95721C06E8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C13EF075-D4EF-4929-ADBC-91B27DA199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DAA26DFA-AAB2-4973-9C17-16D587C7B19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1863" y="508838"/>
            <a:ext cx="5217958" cy="6239661"/>
            <a:chOff x="-19221" y="251144"/>
            <a:chExt cx="5217958" cy="6239661"/>
          </a:xfrm>
        </p:grpSpPr>
        <p:sp>
          <p:nvSpPr>
            <p:cNvPr id="31" name="Freeform: Shape 30">
              <a:extLst>
                <a:ext uri="{FF2B5EF4-FFF2-40B4-BE49-F238E27FC236}">
                  <a16:creationId xmlns:a16="http://schemas.microsoft.com/office/drawing/2014/main" xmlns="" id="{3F407F11-7321-4BF6-8536-CCE8E34245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xmlns="" id="{06AC5DCC-C3CC-4FD5-AD4E-13A1BE5F7F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xmlns="" id="{4BBCC2F4-EFA7-4AF4-B538-AC4022D90F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xmlns="" id="{2A9D1364-B6A3-44CB-9FBA-C528F0CE90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xmlns="" id="{D0B23B2C-48C4-4EBB-BF57-CE49D3859356}"/>
              </a:ext>
            </a:extLst>
          </p:cNvPr>
          <p:cNvSpPr>
            <a:spLocks noGrp="1"/>
          </p:cNvSpPr>
          <p:nvPr>
            <p:ph type="ctrTitle"/>
          </p:nvPr>
        </p:nvSpPr>
        <p:spPr>
          <a:xfrm>
            <a:off x="640080" y="1243013"/>
            <a:ext cx="3855720" cy="4371974"/>
          </a:xfrm>
        </p:spPr>
        <p:txBody>
          <a:bodyPr vert="horz" lIns="91440" tIns="45720" rIns="91440" bIns="45720" rtlCol="0" anchor="ctr">
            <a:normAutofit/>
          </a:bodyPr>
          <a:lstStyle/>
          <a:p>
            <a:pPr algn="l"/>
            <a:r>
              <a:rPr lang="en-US" sz="3600" kern="1200" dirty="0">
                <a:solidFill>
                  <a:schemeClr val="tx2"/>
                </a:solidFill>
                <a:latin typeface="+mj-lt"/>
                <a:ea typeface="+mj-ea"/>
                <a:cs typeface="+mj-cs"/>
              </a:rPr>
              <a:t>Asylum Seekers and Other Vulnerable Migrants</a:t>
            </a:r>
          </a:p>
        </p:txBody>
      </p:sp>
      <p:sp>
        <p:nvSpPr>
          <p:cNvPr id="3" name="Subtitle 2">
            <a:extLst>
              <a:ext uri="{FF2B5EF4-FFF2-40B4-BE49-F238E27FC236}">
                <a16:creationId xmlns:a16="http://schemas.microsoft.com/office/drawing/2014/main" xmlns="" id="{843526E6-3C6F-4BF2-9949-BD15CF37435D}"/>
              </a:ext>
            </a:extLst>
          </p:cNvPr>
          <p:cNvSpPr>
            <a:spLocks noGrp="1"/>
          </p:cNvSpPr>
          <p:nvPr>
            <p:ph type="subTitle" idx="1"/>
          </p:nvPr>
        </p:nvSpPr>
        <p:spPr>
          <a:xfrm>
            <a:off x="6172200" y="1346662"/>
            <a:ext cx="5221224" cy="4688378"/>
          </a:xfrm>
        </p:spPr>
        <p:txBody>
          <a:bodyPr vert="horz" lIns="91440" tIns="45720" rIns="91440" bIns="45720" rtlCol="0" anchor="ctr">
            <a:normAutofit/>
          </a:bodyPr>
          <a:lstStyle/>
          <a:p>
            <a:pPr indent="-228600" algn="l">
              <a:buFont typeface="Arial" panose="020B0604020202020204" pitchFamily="34" charset="0"/>
              <a:buChar char="•"/>
            </a:pPr>
            <a:endParaRPr lang="en-US" sz="1800" b="1" dirty="0">
              <a:solidFill>
                <a:schemeClr val="tx2"/>
              </a:solidFill>
            </a:endParaRPr>
          </a:p>
          <a:p>
            <a:pPr algn="l"/>
            <a:r>
              <a:rPr lang="en-US" sz="1800" b="1" dirty="0">
                <a:solidFill>
                  <a:schemeClr val="tx2"/>
                </a:solidFill>
              </a:rPr>
              <a:t>Frequently asked questions and Top Tips for Child Safeguarding Partnerships and Safeguarding Adults Boards to consider in business plans &amp; priorities </a:t>
            </a:r>
          </a:p>
          <a:p>
            <a:pPr algn="l"/>
            <a:endParaRPr lang="en-US" sz="1800" b="1" dirty="0">
              <a:solidFill>
                <a:schemeClr val="tx2"/>
              </a:solidFill>
            </a:endParaRPr>
          </a:p>
          <a:p>
            <a:pPr algn="l"/>
            <a:endParaRPr lang="en-US" sz="1800" b="1" dirty="0">
              <a:solidFill>
                <a:schemeClr val="tx2"/>
              </a:solidFill>
            </a:endParaRPr>
          </a:p>
          <a:p>
            <a:pPr algn="l"/>
            <a:endParaRPr lang="en-US" sz="1800" b="1" dirty="0">
              <a:solidFill>
                <a:schemeClr val="tx2"/>
              </a:solidFill>
            </a:endParaRPr>
          </a:p>
          <a:p>
            <a:pPr algn="l"/>
            <a:endParaRPr lang="en-US" sz="1800" b="1" dirty="0">
              <a:solidFill>
                <a:schemeClr val="tx2"/>
              </a:solidFill>
            </a:endParaRPr>
          </a:p>
          <a:p>
            <a:pPr algn="l"/>
            <a:r>
              <a:rPr lang="en-US" sz="1800" b="1" dirty="0">
                <a:solidFill>
                  <a:schemeClr val="tx2"/>
                </a:solidFill>
              </a:rPr>
              <a:t>A resource produced by the Safeguarding subgroup of the National Asylum Seeker Health Steering Group (NASHSG), </a:t>
            </a:r>
            <a:r>
              <a:rPr lang="en-GB" sz="1800" b="1" dirty="0">
                <a:solidFill>
                  <a:schemeClr val="tx2"/>
                </a:solidFill>
              </a:rPr>
              <a:t>co-chaired by the Home Office and the Office for Health Improvement and Disparities (OHID)</a:t>
            </a:r>
            <a:endParaRPr lang="en-US" sz="1800" b="1" dirty="0">
              <a:solidFill>
                <a:schemeClr val="tx2"/>
              </a:solidFill>
            </a:endParaRPr>
          </a:p>
          <a:p>
            <a:pPr algn="l"/>
            <a:endParaRPr lang="en-US" sz="1800" b="1" dirty="0">
              <a:solidFill>
                <a:schemeClr val="tx2"/>
              </a:solidFill>
            </a:endParaRPr>
          </a:p>
        </p:txBody>
      </p:sp>
      <p:pic>
        <p:nvPicPr>
          <p:cNvPr id="11" name="Picture 10">
            <a:extLst>
              <a:ext uri="{FF2B5EF4-FFF2-40B4-BE49-F238E27FC236}">
                <a16:creationId xmlns:a16="http://schemas.microsoft.com/office/drawing/2014/main" xmlns="" id="{FF9E7B16-054C-41D4-AB69-CD3E8B639D4D}"/>
              </a:ext>
            </a:extLst>
          </p:cNvPr>
          <p:cNvPicPr/>
          <p:nvPr/>
        </p:nvPicPr>
        <p:blipFill>
          <a:blip r:embed="rId2"/>
          <a:srcRect/>
          <a:stretch>
            <a:fillRect/>
          </a:stretch>
        </p:blipFill>
        <p:spPr bwMode="auto">
          <a:xfrm>
            <a:off x="10615076" y="259206"/>
            <a:ext cx="1263650" cy="545465"/>
          </a:xfrm>
          <a:prstGeom prst="rect">
            <a:avLst/>
          </a:prstGeom>
          <a:noFill/>
          <a:ln w="9525">
            <a:noFill/>
            <a:miter lim="800000"/>
            <a:headEnd/>
            <a:tailEnd/>
          </a:ln>
        </p:spPr>
      </p:pic>
    </p:spTree>
    <p:extLst>
      <p:ext uri="{BB962C8B-B14F-4D97-AF65-F5344CB8AC3E}">
        <p14:creationId xmlns:p14="http://schemas.microsoft.com/office/powerpoint/2010/main" val="1287204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899853-3A17-4DA2-AC2C-DFED62E218FD}"/>
              </a:ext>
            </a:extLst>
          </p:cNvPr>
          <p:cNvSpPr>
            <a:spLocks noGrp="1"/>
          </p:cNvSpPr>
          <p:nvPr>
            <p:ph type="title"/>
          </p:nvPr>
        </p:nvSpPr>
        <p:spPr/>
        <p:txBody>
          <a:bodyPr>
            <a:normAutofit/>
          </a:bodyPr>
          <a:lstStyle/>
          <a:p>
            <a:r>
              <a:rPr lang="en-US" sz="2400" b="1" dirty="0">
                <a:solidFill>
                  <a:schemeClr val="accent1"/>
                </a:solidFill>
                <a:latin typeface="Arial" panose="020B0604020202020204" pitchFamily="34" charset="0"/>
                <a:cs typeface="Arial" panose="020B0604020202020204" pitchFamily="34" charset="0"/>
              </a:rPr>
              <a:t>How do the accommodation providers respond if a person in accommodation reports to be under 18?</a:t>
            </a:r>
            <a:endParaRPr lang="en-GB" sz="2400" b="1" dirty="0">
              <a:solidFill>
                <a:schemeClr val="accent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1FD51F0F-D628-44AC-A8A3-4DDAF5B4556C}"/>
              </a:ext>
            </a:extLst>
          </p:cNvPr>
          <p:cNvSpPr>
            <a:spLocks noGrp="1"/>
          </p:cNvSpPr>
          <p:nvPr>
            <p:ph idx="1"/>
          </p:nvPr>
        </p:nvSpPr>
        <p:spPr>
          <a:xfrm>
            <a:off x="838200" y="1959429"/>
            <a:ext cx="10225035" cy="4217534"/>
          </a:xfrm>
        </p:spPr>
        <p:txBody>
          <a:bodyPr/>
          <a:lstStyle/>
          <a:p>
            <a:pPr marL="0" lvl="0" indent="0">
              <a:buNone/>
            </a:pPr>
            <a:r>
              <a:rPr lang="en-GB" sz="1800" b="1" dirty="0">
                <a:latin typeface="Arial" panose="020B0604020202020204" pitchFamily="34" charset="0"/>
                <a:cs typeface="Arial" panose="020B0604020202020204" pitchFamily="34" charset="0"/>
              </a:rPr>
              <a:t>The accommodation providers comply with the </a:t>
            </a:r>
            <a:r>
              <a:rPr lang="en-GB" sz="1800" b="1" dirty="0">
                <a:latin typeface="Arial" panose="020B0604020202020204" pitchFamily="34" charset="0"/>
                <a:cs typeface="Arial" panose="020B0604020202020204" pitchFamily="34" charset="0"/>
                <a:hlinkClick r:id="rId2"/>
              </a:rPr>
              <a:t>Home Office Standard Operating Procedures on Age Assessments</a:t>
            </a:r>
            <a:endParaRPr lang="en-GB" sz="1800" b="1" dirty="0">
              <a:latin typeface="Arial" panose="020B0604020202020204" pitchFamily="34" charset="0"/>
              <a:cs typeface="Arial" panose="020B0604020202020204" pitchFamily="34" charset="0"/>
            </a:endParaRPr>
          </a:p>
          <a:p>
            <a:pPr marL="0" lvl="0" indent="0">
              <a:buNone/>
            </a:pPr>
            <a:endParaRPr lang="en-GB" sz="1800" b="1" dirty="0">
              <a:latin typeface="Arial" panose="020B0604020202020204" pitchFamily="34" charset="0"/>
              <a:cs typeface="Arial" panose="020B0604020202020204" pitchFamily="34" charset="0"/>
            </a:endParaRPr>
          </a:p>
          <a:p>
            <a:pPr lvl="0"/>
            <a:r>
              <a:rPr lang="en-GB" sz="1600" dirty="0">
                <a:latin typeface="Arial" panose="020B0604020202020204" pitchFamily="34" charset="0"/>
                <a:cs typeface="Arial" panose="020B0604020202020204" pitchFamily="34" charset="0"/>
              </a:rPr>
              <a:t>When a service user states that they are a minor.</a:t>
            </a:r>
          </a:p>
          <a:p>
            <a:pPr lvl="0"/>
            <a:r>
              <a:rPr lang="en-GB" sz="1600" dirty="0">
                <a:latin typeface="Arial" panose="020B0604020202020204" pitchFamily="34" charset="0"/>
                <a:cs typeface="Arial" panose="020B0604020202020204" pitchFamily="34" charset="0"/>
              </a:rPr>
              <a:t>If the report is made to the accommodation providers, they make an enquiry of the Home Office Safeguarding Hub on any previous age assessments.</a:t>
            </a:r>
          </a:p>
          <a:p>
            <a:pPr lvl="0"/>
            <a:r>
              <a:rPr lang="en-GB" sz="1600" dirty="0">
                <a:latin typeface="Arial" panose="020B0604020202020204" pitchFamily="34" charset="0"/>
                <a:cs typeface="Arial" panose="020B0604020202020204" pitchFamily="34" charset="0"/>
              </a:rPr>
              <a:t>If the service user has already been age assessed as an adult and the service user is disputing this, they are signposted and supported to speak to their legal representative.</a:t>
            </a:r>
          </a:p>
          <a:p>
            <a:pPr lvl="0"/>
            <a:r>
              <a:rPr lang="en-GB" sz="1600" dirty="0">
                <a:latin typeface="Arial" panose="020B0604020202020204" pitchFamily="34" charset="0"/>
                <a:cs typeface="Arial" panose="020B0604020202020204" pitchFamily="34" charset="0"/>
              </a:rPr>
              <a:t>If the service user has not previously been age assessed and claims to be a minor, the accommodation provider will make a referral to Children's Services.</a:t>
            </a:r>
          </a:p>
          <a:p>
            <a:pPr lvl="0"/>
            <a:r>
              <a:rPr lang="en-GB" sz="1600" dirty="0">
                <a:latin typeface="Arial" panose="020B0604020202020204" pitchFamily="34" charset="0"/>
                <a:cs typeface="Arial" panose="020B0604020202020204" pitchFamily="34" charset="0"/>
              </a:rPr>
              <a:t>If the service user makes a referral to any external agency, they should refer to Children's Services and they should contact the Home Office as per an agreed protocol. </a:t>
            </a:r>
          </a:p>
          <a:p>
            <a:endParaRPr lang="en-GB" dirty="0"/>
          </a:p>
        </p:txBody>
      </p:sp>
    </p:spTree>
    <p:extLst>
      <p:ext uri="{BB962C8B-B14F-4D97-AF65-F5344CB8AC3E}">
        <p14:creationId xmlns:p14="http://schemas.microsoft.com/office/powerpoint/2010/main" val="341693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A58F3C-101E-4AE8-8B11-9ED274852775}"/>
              </a:ext>
            </a:extLst>
          </p:cNvPr>
          <p:cNvSpPr>
            <a:spLocks noGrp="1"/>
          </p:cNvSpPr>
          <p:nvPr>
            <p:ph type="title"/>
          </p:nvPr>
        </p:nvSpPr>
        <p:spPr/>
        <p:txBody>
          <a:bodyPr>
            <a:normAutofit/>
          </a:bodyPr>
          <a:lstStyle/>
          <a:p>
            <a:r>
              <a:rPr lang="en-GB" sz="24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How are the needs and wellbeing of Unaccompanied Asylum Seeking Children (UASC) met by accommodation providers and how are they safeguarded?</a:t>
            </a:r>
            <a:endParaRPr lang="en-GB" sz="2400" dirty="0">
              <a:solidFill>
                <a:schemeClr val="accent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44EDA8B5-432A-4343-A67E-52E011A9BE0D}"/>
              </a:ext>
            </a:extLst>
          </p:cNvPr>
          <p:cNvSpPr>
            <a:spLocks noGrp="1"/>
          </p:cNvSpPr>
          <p:nvPr>
            <p:ph idx="1"/>
          </p:nvPr>
        </p:nvSpPr>
        <p:spPr>
          <a:xfrm>
            <a:off x="908539" y="2240782"/>
            <a:ext cx="9993924" cy="3684971"/>
          </a:xfrm>
        </p:spPr>
        <p:txBody>
          <a:bodyPr>
            <a:normAutofit lnSpcReduction="10000"/>
          </a:bodyPr>
          <a:lstStyle/>
          <a:p>
            <a:pPr marL="0" lvl="0" indent="0">
              <a:buNone/>
            </a:pPr>
            <a:r>
              <a:rPr lang="en-GB" sz="1600" dirty="0">
                <a:latin typeface="Arial" panose="020B0604020202020204" pitchFamily="34" charset="0"/>
                <a:cs typeface="Arial" panose="020B0604020202020204" pitchFamily="34" charset="0"/>
              </a:rPr>
              <a:t>The accommodation providers do not accommodate UASC under the AASC Contract. In situations where an Age Assessment Referral has been made to a Local Authority, the accommodation providers will undertake more frequent welfare checks whilst the service user is in our accommodation. Once the Local Authority has met the service user, one of three things will happen:</a:t>
            </a:r>
          </a:p>
          <a:p>
            <a:pPr marL="0" lvl="0" indent="0">
              <a:buNone/>
            </a:pPr>
            <a:endParaRPr lang="en-GB" sz="1800" dirty="0">
              <a:latin typeface="Arial" panose="020B0604020202020204" pitchFamily="34" charset="0"/>
              <a:cs typeface="Arial" panose="020B0604020202020204" pitchFamily="34" charset="0"/>
            </a:endParaRPr>
          </a:p>
          <a:p>
            <a:pPr lvl="0"/>
            <a:r>
              <a:rPr lang="en-GB" sz="1600" dirty="0">
                <a:latin typeface="Arial" panose="020B0604020202020204" pitchFamily="34" charset="0"/>
                <a:cs typeface="Arial" panose="020B0604020202020204" pitchFamily="34" charset="0"/>
              </a:rPr>
              <a:t>The LA will agree that the service user is a minor, and will then accommodate them as a UASC</a:t>
            </a:r>
          </a:p>
          <a:p>
            <a:pPr lvl="0"/>
            <a:r>
              <a:rPr lang="en-GB" sz="1600" dirty="0">
                <a:latin typeface="Arial" panose="020B0604020202020204" pitchFamily="34" charset="0"/>
                <a:cs typeface="Arial" panose="020B0604020202020204" pitchFamily="34" charset="0"/>
              </a:rPr>
              <a:t>The LA will agree that a Merton Compliant Age Assessment (</a:t>
            </a:r>
            <a:r>
              <a:rPr lang="pt-BR" sz="1600" b="0" i="0" u="none" strike="noStrike"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R (B) v Merton [2003] EWHC 1689 (Admin)</a:t>
            </a:r>
            <a:r>
              <a:rPr lang="pt-BR" sz="1600" b="0" i="0" u="none" strike="noStrike" dirty="0">
                <a:effectLst/>
                <a:latin typeface="Arial" panose="020B0604020202020204" pitchFamily="34" charset="0"/>
                <a:cs typeface="Arial" panose="020B0604020202020204" pitchFamily="34" charset="0"/>
              </a:rPr>
              <a:t>  where the High Court  set down broad guideleines on how age assessments should be conducted where unaccompanied minors are or report to be under 18) </a:t>
            </a:r>
            <a:r>
              <a:rPr lang="en-GB" sz="1600" dirty="0">
                <a:latin typeface="Arial" panose="020B0604020202020204" pitchFamily="34" charset="0"/>
                <a:cs typeface="Arial" panose="020B0604020202020204" pitchFamily="34" charset="0"/>
              </a:rPr>
              <a:t>needs to be undertaken and at that point the service user should be accommodated as a Looked After Child during the Merton Compliant Age Assessment. The service user will then be taken from Home Office Accommodation and accommodated by the Local Authority</a:t>
            </a:r>
          </a:p>
          <a:p>
            <a:pPr lvl="0"/>
            <a:r>
              <a:rPr lang="en-GB" sz="1600" dirty="0">
                <a:latin typeface="Arial" panose="020B0604020202020204" pitchFamily="34" charset="0"/>
                <a:cs typeface="Arial" panose="020B0604020202020204" pitchFamily="34" charset="0"/>
              </a:rPr>
              <a:t>The LA assess that the service user is not a minor, and will then remain accommodated by the Home Office</a:t>
            </a:r>
          </a:p>
          <a:p>
            <a:endParaRPr lang="en-GB" dirty="0"/>
          </a:p>
        </p:txBody>
      </p:sp>
    </p:spTree>
    <p:extLst>
      <p:ext uri="{BB962C8B-B14F-4D97-AF65-F5344CB8AC3E}">
        <p14:creationId xmlns:p14="http://schemas.microsoft.com/office/powerpoint/2010/main" val="564022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5E1290-03D8-49D6-BFFC-2216E8B462B8}"/>
              </a:ext>
            </a:extLst>
          </p:cNvPr>
          <p:cNvSpPr>
            <a:spLocks noGrp="1"/>
          </p:cNvSpPr>
          <p:nvPr>
            <p:ph type="title"/>
          </p:nvPr>
        </p:nvSpPr>
        <p:spPr>
          <a:xfrm>
            <a:off x="838200" y="681037"/>
            <a:ext cx="10515600" cy="1325563"/>
          </a:xfrm>
        </p:spPr>
        <p:txBody>
          <a:bodyPr>
            <a:normAutofit/>
          </a:bodyPr>
          <a:lstStyle/>
          <a:p>
            <a:r>
              <a:rPr lang="en-GB" sz="2400" b="1" dirty="0">
                <a:solidFill>
                  <a:schemeClr val="accent1"/>
                </a:solidFill>
                <a:latin typeface="Arial" panose="020B0604020202020204" pitchFamily="34" charset="0"/>
                <a:cs typeface="Arial" panose="020B0604020202020204" pitchFamily="34" charset="0"/>
              </a:rPr>
              <a:t>Are all staff in the accommodation settings DBS checked including those sub-contracted?</a:t>
            </a:r>
          </a:p>
        </p:txBody>
      </p:sp>
      <p:sp>
        <p:nvSpPr>
          <p:cNvPr id="3" name="Content Placeholder 2">
            <a:extLst>
              <a:ext uri="{FF2B5EF4-FFF2-40B4-BE49-F238E27FC236}">
                <a16:creationId xmlns:a16="http://schemas.microsoft.com/office/drawing/2014/main" xmlns="" id="{50DA658A-8844-47A2-920C-FD860E431775}"/>
              </a:ext>
            </a:extLst>
          </p:cNvPr>
          <p:cNvSpPr>
            <a:spLocks noGrp="1"/>
          </p:cNvSpPr>
          <p:nvPr>
            <p:ph sz="half" idx="1"/>
          </p:nvPr>
        </p:nvSpPr>
        <p:spPr>
          <a:xfrm>
            <a:off x="838200" y="2878451"/>
            <a:ext cx="5181600" cy="4351338"/>
          </a:xfrm>
        </p:spPr>
        <p:txBody>
          <a:bodyPr/>
          <a:lstStyle/>
          <a:p>
            <a:pPr marL="0" lvl="0" indent="0">
              <a:buNone/>
            </a:pPr>
            <a:r>
              <a:rPr lang="en-GB" sz="1800" dirty="0">
                <a:latin typeface="Arial" panose="020B0604020202020204" pitchFamily="34" charset="0"/>
                <a:ea typeface="Times New Roman" panose="02020603050405020304" pitchFamily="18" charset="0"/>
                <a:cs typeface="Arial" panose="020B0604020202020204" pitchFamily="34" charset="0"/>
              </a:rPr>
              <a:t>All accommodation providers and sub-contracted staff will undergo minimum of Enhanced DBS Checking </a:t>
            </a:r>
          </a:p>
          <a:p>
            <a:pPr marL="0" lvl="0" indent="0">
              <a:buNone/>
            </a:pPr>
            <a:endParaRPr lang="en-GB" sz="1800" dirty="0">
              <a:latin typeface="Arial" panose="020B0604020202020204" pitchFamily="34" charset="0"/>
              <a:ea typeface="Times New Roman" panose="02020603050405020304" pitchFamily="18" charset="0"/>
              <a:cs typeface="Arial" panose="020B0604020202020204" pitchFamily="34" charset="0"/>
            </a:endParaRPr>
          </a:p>
          <a:p>
            <a:pPr marL="0" lvl="0" indent="0">
              <a:buNone/>
            </a:pPr>
            <a:r>
              <a:rPr lang="en-GB" sz="1800" dirty="0">
                <a:latin typeface="Arial" panose="020B0604020202020204" pitchFamily="34" charset="0"/>
                <a:ea typeface="Times New Roman" panose="02020603050405020304" pitchFamily="18" charset="0"/>
                <a:cs typeface="Arial" panose="020B0604020202020204" pitchFamily="34" charset="0"/>
              </a:rPr>
              <a:t>More senior management roles may undergo Counter Terrorism Check (CTC) or Security Clearance (SC) Vetting</a:t>
            </a:r>
          </a:p>
          <a:p>
            <a:endParaRPr lang="en-GB" dirty="0"/>
          </a:p>
        </p:txBody>
      </p:sp>
      <p:pic>
        <p:nvPicPr>
          <p:cNvPr id="6" name="Content Placeholder 5">
            <a:extLst>
              <a:ext uri="{FF2B5EF4-FFF2-40B4-BE49-F238E27FC236}">
                <a16:creationId xmlns:a16="http://schemas.microsoft.com/office/drawing/2014/main" xmlns="" id="{8C929793-9625-46FC-A54F-07E4BA7F5131}"/>
              </a:ext>
            </a:extLst>
          </p:cNvPr>
          <p:cNvPicPr>
            <a:picLocks noGrp="1" noChangeAspect="1"/>
          </p:cNvPicPr>
          <p:nvPr>
            <p:ph sz="half" idx="2"/>
          </p:nvPr>
        </p:nvPicPr>
        <p:blipFill>
          <a:blip r:embed="rId2"/>
          <a:stretch>
            <a:fillRect/>
          </a:stretch>
        </p:blipFill>
        <p:spPr>
          <a:xfrm>
            <a:off x="7046043" y="2006600"/>
            <a:ext cx="3776032" cy="3782162"/>
          </a:xfrm>
          <a:prstGeom prst="rect">
            <a:avLst/>
          </a:prstGeom>
        </p:spPr>
      </p:pic>
    </p:spTree>
    <p:extLst>
      <p:ext uri="{BB962C8B-B14F-4D97-AF65-F5344CB8AC3E}">
        <p14:creationId xmlns:p14="http://schemas.microsoft.com/office/powerpoint/2010/main" val="4252523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EBAF8B-686B-4BAF-9929-644E2AA8596A}"/>
              </a:ext>
            </a:extLst>
          </p:cNvPr>
          <p:cNvSpPr>
            <a:spLocks noGrp="1"/>
          </p:cNvSpPr>
          <p:nvPr>
            <p:ph type="title"/>
          </p:nvPr>
        </p:nvSpPr>
        <p:spPr>
          <a:xfrm>
            <a:off x="903095" y="717741"/>
            <a:ext cx="10385809" cy="1328947"/>
          </a:xfrm>
        </p:spPr>
        <p:txBody>
          <a:bodyPr>
            <a:normAutofit/>
          </a:bodyPr>
          <a:lstStyle/>
          <a:p>
            <a:r>
              <a:rPr lang="en-GB" sz="2400" b="1" dirty="0">
                <a:solidFill>
                  <a:schemeClr val="accent1"/>
                </a:solidFill>
                <a:latin typeface="Arial" panose="020B0604020202020204" pitchFamily="34" charset="0"/>
                <a:cs typeface="Arial" panose="020B0604020202020204" pitchFamily="34" charset="0"/>
              </a:rPr>
              <a:t>How is risk assessed and managed within the accommodation settings?</a:t>
            </a:r>
          </a:p>
        </p:txBody>
      </p:sp>
      <p:sp>
        <p:nvSpPr>
          <p:cNvPr id="3" name="Content Placeholder 2">
            <a:extLst>
              <a:ext uri="{FF2B5EF4-FFF2-40B4-BE49-F238E27FC236}">
                <a16:creationId xmlns:a16="http://schemas.microsoft.com/office/drawing/2014/main" xmlns="" id="{D53EBFB3-A0B9-4BC5-91B7-A5F8D494918A}"/>
              </a:ext>
            </a:extLst>
          </p:cNvPr>
          <p:cNvSpPr>
            <a:spLocks noGrp="1"/>
          </p:cNvSpPr>
          <p:nvPr>
            <p:ph idx="1"/>
          </p:nvPr>
        </p:nvSpPr>
        <p:spPr>
          <a:xfrm>
            <a:off x="967991" y="2046688"/>
            <a:ext cx="10515600" cy="4351338"/>
          </a:xfrm>
        </p:spPr>
        <p:txBody>
          <a:bodyPr/>
          <a:lstStyle/>
          <a:p>
            <a:pPr lvl="0"/>
            <a:endParaRPr lang="en-GB" sz="1800" dirty="0">
              <a:solidFill>
                <a:prstClr val="black"/>
              </a:solidFill>
              <a:latin typeface="Arial" panose="020B0604020202020204" pitchFamily="34" charset="0"/>
              <a:cs typeface="Arial" panose="020B0604020202020204" pitchFamily="34" charset="0"/>
            </a:endParaRPr>
          </a:p>
          <a:p>
            <a:pPr lvl="0"/>
            <a:endParaRPr lang="en-GB" sz="1800" dirty="0">
              <a:solidFill>
                <a:prstClr val="black"/>
              </a:solidFill>
              <a:latin typeface="Arial" panose="020B0604020202020204" pitchFamily="34" charset="0"/>
              <a:cs typeface="Arial" panose="020B0604020202020204" pitchFamily="34" charset="0"/>
            </a:endParaRPr>
          </a:p>
          <a:p>
            <a:pPr lvl="0"/>
            <a:r>
              <a:rPr lang="en-GB" sz="1800" dirty="0">
                <a:solidFill>
                  <a:prstClr val="black"/>
                </a:solidFill>
                <a:latin typeface="Arial" panose="020B0604020202020204" pitchFamily="34" charset="0"/>
                <a:cs typeface="Arial" panose="020B0604020202020204" pitchFamily="34" charset="0"/>
              </a:rPr>
              <a:t>Risk Assessments are carried out for specific risks, concerns and issues.</a:t>
            </a:r>
          </a:p>
          <a:p>
            <a:pPr lvl="0"/>
            <a:endParaRPr lang="en-GB" sz="1800" dirty="0">
              <a:solidFill>
                <a:prstClr val="black"/>
              </a:solidFill>
              <a:latin typeface="Arial" panose="020B0604020202020204" pitchFamily="34" charset="0"/>
              <a:cs typeface="Arial" panose="020B0604020202020204" pitchFamily="34" charset="0"/>
            </a:endParaRPr>
          </a:p>
          <a:p>
            <a:pPr lvl="0"/>
            <a:r>
              <a:rPr lang="en-GB" sz="1800" dirty="0">
                <a:solidFill>
                  <a:prstClr val="black"/>
                </a:solidFill>
                <a:latin typeface="Arial" panose="020B0604020202020204" pitchFamily="34" charset="0"/>
                <a:cs typeface="Arial" panose="020B0604020202020204" pitchFamily="34" charset="0"/>
              </a:rPr>
              <a:t>Copies of the Risk Assessment Register are available as required </a:t>
            </a:r>
            <a:r>
              <a:rPr lang="en-GB" sz="1800" dirty="0">
                <a:latin typeface="Arial" panose="020B0604020202020204" pitchFamily="34" charset="0"/>
                <a:cs typeface="Arial" panose="020B0604020202020204" pitchFamily="34" charset="0"/>
              </a:rPr>
              <a:t>from the accommodation provider via their Safeguarding Lead. </a:t>
            </a:r>
          </a:p>
          <a:p>
            <a:endParaRPr lang="en-GB" dirty="0"/>
          </a:p>
        </p:txBody>
      </p:sp>
    </p:spTree>
    <p:extLst>
      <p:ext uri="{BB962C8B-B14F-4D97-AF65-F5344CB8AC3E}">
        <p14:creationId xmlns:p14="http://schemas.microsoft.com/office/powerpoint/2010/main" val="428260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766AF5-9E51-4535-BD83-6089D5661368}"/>
              </a:ext>
            </a:extLst>
          </p:cNvPr>
          <p:cNvSpPr>
            <a:spLocks noGrp="1"/>
          </p:cNvSpPr>
          <p:nvPr>
            <p:ph type="title"/>
          </p:nvPr>
        </p:nvSpPr>
        <p:spPr>
          <a:xfrm>
            <a:off x="838200" y="874207"/>
            <a:ext cx="10335567" cy="1087787"/>
          </a:xfrm>
        </p:spPr>
        <p:txBody>
          <a:bodyPr>
            <a:normAutofit/>
          </a:bodyPr>
          <a:lstStyle/>
          <a:p>
            <a:r>
              <a:rPr lang="en-GB" sz="2400" b="1" dirty="0">
                <a:solidFill>
                  <a:schemeClr val="accent1"/>
                </a:solidFill>
                <a:latin typeface="Arial" panose="020B0604020202020204" pitchFamily="34" charset="0"/>
                <a:cs typeface="Arial" panose="020B0604020202020204" pitchFamily="34" charset="0"/>
              </a:rPr>
              <a:t>How are allegations against staff working with asylum seekers in the accommodation raised and managed?</a:t>
            </a:r>
          </a:p>
        </p:txBody>
      </p:sp>
      <p:sp>
        <p:nvSpPr>
          <p:cNvPr id="3" name="Content Placeholder 2">
            <a:extLst>
              <a:ext uri="{FF2B5EF4-FFF2-40B4-BE49-F238E27FC236}">
                <a16:creationId xmlns:a16="http://schemas.microsoft.com/office/drawing/2014/main" xmlns="" id="{EC3476C0-270A-46FF-9362-338F26FDFF6D}"/>
              </a:ext>
            </a:extLst>
          </p:cNvPr>
          <p:cNvSpPr>
            <a:spLocks noGrp="1"/>
          </p:cNvSpPr>
          <p:nvPr>
            <p:ph idx="1"/>
          </p:nvPr>
        </p:nvSpPr>
        <p:spPr>
          <a:xfrm>
            <a:off x="918587" y="2325757"/>
            <a:ext cx="9129765" cy="4001931"/>
          </a:xfrm>
        </p:spPr>
        <p:txBody>
          <a:bodyPr>
            <a:normAutofit/>
          </a:bodyPr>
          <a:lstStyle/>
          <a:p>
            <a:pPr lvl="0"/>
            <a:endParaRPr lang="en-GB" sz="1800" dirty="0">
              <a:latin typeface="Arial" panose="020B0604020202020204" pitchFamily="34" charset="0"/>
              <a:cs typeface="Arial" panose="020B0604020202020204" pitchFamily="34" charset="0"/>
            </a:endParaRPr>
          </a:p>
          <a:p>
            <a:pPr lvl="0"/>
            <a:r>
              <a:rPr lang="en-GB" sz="1800" dirty="0">
                <a:latin typeface="Arial" panose="020B0604020202020204" pitchFamily="34" charset="0"/>
                <a:cs typeface="Arial" panose="020B0604020202020204" pitchFamily="34" charset="0"/>
              </a:rPr>
              <a:t>Allegations of this nature can be raised via the Advice, Issue Reporting and Eligibility  (AIRE) provider Migrant Help, The Home Office or directly with the accommodation provider</a:t>
            </a:r>
            <a:r>
              <a:rPr lang="en-GB" sz="1800" dirty="0">
                <a:solidFill>
                  <a:srgbClr val="FF0000"/>
                </a:solidFill>
                <a:latin typeface="Arial" panose="020B0604020202020204" pitchFamily="34" charset="0"/>
                <a:cs typeface="Arial" panose="020B0604020202020204" pitchFamily="34" charset="0"/>
              </a:rPr>
              <a:t>.</a:t>
            </a:r>
          </a:p>
          <a:p>
            <a:pPr lvl="0"/>
            <a:endParaRPr lang="en-GB" sz="1800" dirty="0">
              <a:latin typeface="Arial" panose="020B0604020202020204" pitchFamily="34" charset="0"/>
              <a:cs typeface="Arial" panose="020B0604020202020204" pitchFamily="34" charset="0"/>
            </a:endParaRPr>
          </a:p>
          <a:p>
            <a:pPr lvl="0"/>
            <a:r>
              <a:rPr lang="en-GB" sz="1800" dirty="0">
                <a:latin typeface="Arial" panose="020B0604020202020204" pitchFamily="34" charset="0"/>
                <a:cs typeface="Arial" panose="020B0604020202020204" pitchFamily="34" charset="0"/>
              </a:rPr>
              <a:t>All allegations against staff are taken extremely seriously. The nature of the allegation may require suspension from duty, Police Reports and referrals to the LA LADO and procedures to manage allegations about staff who work with adults at risk. Referrals to support and safeguard the service user will also be made. </a:t>
            </a:r>
          </a:p>
          <a:p>
            <a:pPr lvl="0"/>
            <a:endParaRPr lang="en-GB" sz="1800" dirty="0">
              <a:latin typeface="Arial" panose="020B0604020202020204" pitchFamily="34" charset="0"/>
              <a:cs typeface="Arial" panose="020B0604020202020204" pitchFamily="34" charset="0"/>
            </a:endParaRPr>
          </a:p>
          <a:p>
            <a:pPr lvl="0"/>
            <a:r>
              <a:rPr lang="en-GB" sz="1800" dirty="0">
                <a:latin typeface="Arial" panose="020B0604020202020204" pitchFamily="34" charset="0"/>
                <a:cs typeface="Arial" panose="020B0604020202020204" pitchFamily="34" charset="0"/>
              </a:rPr>
              <a:t>Each case of allegation is assessed on a case by case basis, the Home Office are informed and the appropriate actions are taken to safeguard the service user and to allow for the prompt and efficient investigation of the allegations raised </a:t>
            </a:r>
          </a:p>
          <a:p>
            <a:pPr marL="0" lvl="0" indent="0">
              <a:buNone/>
            </a:pPr>
            <a:endParaRPr lang="en-GB" sz="1800" dirty="0">
              <a:solidFill>
                <a:srgbClr val="FF0000"/>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16041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A2C6B-7EEC-4D79-80CD-EA3A3BC81262}"/>
              </a:ext>
            </a:extLst>
          </p:cNvPr>
          <p:cNvSpPr>
            <a:spLocks noGrp="1"/>
          </p:cNvSpPr>
          <p:nvPr>
            <p:ph type="title"/>
          </p:nvPr>
        </p:nvSpPr>
        <p:spPr>
          <a:xfrm>
            <a:off x="838200" y="616334"/>
            <a:ext cx="10515600" cy="1325563"/>
          </a:xfrm>
        </p:spPr>
        <p:txBody>
          <a:bodyPr>
            <a:normAutofit fontScale="90000"/>
          </a:bodyPr>
          <a:lstStyle/>
          <a:p>
            <a:r>
              <a:rPr lang="en-GB" sz="2400" b="1" dirty="0">
                <a:solidFill>
                  <a:schemeClr val="accent1"/>
                </a:solidFill>
                <a:latin typeface="Arial" panose="020B0604020202020204" pitchFamily="34" charset="0"/>
                <a:cs typeface="Arial" panose="020B0604020202020204" pitchFamily="34" charset="0"/>
              </a:rPr>
              <a:t>What are accommodation provider policy and procedures for </a:t>
            </a:r>
            <a:r>
              <a:rPr lang="en-GB" sz="2200" b="1" dirty="0">
                <a:solidFill>
                  <a:srgbClr val="4472C4"/>
                </a:solidFill>
                <a:latin typeface="Arial" panose="020B0604020202020204" pitchFamily="34" charset="0"/>
                <a:cs typeface="Arial" panose="020B0604020202020204" pitchFamily="34" charset="0"/>
              </a:rPr>
              <a:t>missing/absent people (including UASC/under 18s)</a:t>
            </a:r>
            <a:r>
              <a:rPr lang="en-GB" sz="2400" b="1" dirty="0">
                <a:solidFill>
                  <a:schemeClr val="accent1"/>
                </a:solidFill>
                <a:latin typeface="Arial" panose="020B0604020202020204" pitchFamily="34" charset="0"/>
                <a:cs typeface="Arial" panose="020B0604020202020204" pitchFamily="34" charset="0"/>
              </a:rPr>
              <a:t> and how do they link with partner agencies </a:t>
            </a:r>
            <a:br>
              <a:rPr lang="en-GB" sz="2400" b="1" dirty="0">
                <a:solidFill>
                  <a:schemeClr val="accent1"/>
                </a:solidFill>
                <a:latin typeface="Arial" panose="020B0604020202020204" pitchFamily="34" charset="0"/>
                <a:cs typeface="Arial" panose="020B0604020202020204" pitchFamily="34" charset="0"/>
              </a:rPr>
            </a:br>
            <a:r>
              <a:rPr lang="en-GB" sz="2400" b="1" dirty="0">
                <a:solidFill>
                  <a:schemeClr val="accent1"/>
                </a:solidFill>
                <a:latin typeface="Arial" panose="020B0604020202020204" pitchFamily="34" charset="0"/>
                <a:cs typeface="Arial" panose="020B0604020202020204" pitchFamily="34" charset="0"/>
              </a:rPr>
              <a:t>to ensure exploitation/re-trafficking risks are managed?</a:t>
            </a:r>
          </a:p>
        </p:txBody>
      </p:sp>
      <p:sp>
        <p:nvSpPr>
          <p:cNvPr id="3" name="Content Placeholder 2">
            <a:extLst>
              <a:ext uri="{FF2B5EF4-FFF2-40B4-BE49-F238E27FC236}">
                <a16:creationId xmlns:a16="http://schemas.microsoft.com/office/drawing/2014/main" xmlns="" id="{400D51D5-ACDF-46CB-B318-B165355B1A65}"/>
              </a:ext>
            </a:extLst>
          </p:cNvPr>
          <p:cNvSpPr>
            <a:spLocks noGrp="1"/>
          </p:cNvSpPr>
          <p:nvPr>
            <p:ph idx="1"/>
          </p:nvPr>
        </p:nvSpPr>
        <p:spPr>
          <a:xfrm>
            <a:off x="838200" y="2642717"/>
            <a:ext cx="9762811" cy="3475982"/>
          </a:xfrm>
        </p:spPr>
        <p:txBody>
          <a:bodyPr>
            <a:normAutofit fontScale="92500" lnSpcReduction="20000"/>
          </a:bodyPr>
          <a:lstStyle/>
          <a:p>
            <a:pPr lvl="0"/>
            <a:r>
              <a:rPr lang="en-GB" sz="1800" dirty="0">
                <a:latin typeface="Arial" panose="020B0604020202020204" pitchFamily="34" charset="0"/>
                <a:cs typeface="Arial" panose="020B0604020202020204" pitchFamily="34" charset="0"/>
              </a:rPr>
              <a:t>When service users leave the accommodation without notice or the authorisation of the Home Office or accommodation provider, they will be reported as ‘Absent’ to the Home Office. The Home Office will endeavour to make contact with the service user including via their legal representative.</a:t>
            </a:r>
          </a:p>
          <a:p>
            <a:pPr lvl="0"/>
            <a:endParaRPr lang="en-GB" sz="1800" dirty="0">
              <a:latin typeface="Arial" panose="020B0604020202020204" pitchFamily="34" charset="0"/>
              <a:cs typeface="Arial" panose="020B0604020202020204" pitchFamily="34" charset="0"/>
            </a:endParaRPr>
          </a:p>
          <a:p>
            <a:pPr lvl="0"/>
            <a:r>
              <a:rPr lang="en-GB" sz="1800" dirty="0">
                <a:latin typeface="Arial" panose="020B0604020202020204" pitchFamily="34" charset="0"/>
                <a:cs typeface="Arial" panose="020B0604020202020204" pitchFamily="34" charset="0"/>
              </a:rPr>
              <a:t>If the absent service users have any noted safeguarding issues or vulnerabilities, a Missing Persons Report will be made to the Police Force in the area they were last accommodated.</a:t>
            </a:r>
          </a:p>
          <a:p>
            <a:pPr lvl="0"/>
            <a:endParaRPr lang="en-GB" sz="1800" dirty="0">
              <a:latin typeface="Arial" panose="020B0604020202020204" pitchFamily="34" charset="0"/>
              <a:cs typeface="Arial" panose="020B0604020202020204" pitchFamily="34" charset="0"/>
            </a:endParaRPr>
          </a:p>
          <a:p>
            <a:pPr lvl="0"/>
            <a:r>
              <a:rPr lang="en-GB" sz="1800" dirty="0">
                <a:latin typeface="Arial" panose="020B0604020202020204" pitchFamily="34" charset="0"/>
                <a:cs typeface="Arial" panose="020B0604020202020204" pitchFamily="34" charset="0"/>
              </a:rPr>
              <a:t>If a Missing Person’s Report is made to the Police, referrals may also be made to the Local Authority or health teams. </a:t>
            </a:r>
          </a:p>
          <a:p>
            <a:pPr lvl="0"/>
            <a:r>
              <a:rPr lang="en-GB" sz="1800" dirty="0">
                <a:latin typeface="Arial" panose="020B0604020202020204" pitchFamily="34" charset="0"/>
                <a:cs typeface="Arial" panose="020B0604020202020204" pitchFamily="34" charset="0"/>
              </a:rPr>
              <a:t>Accommodation Providers will signpost to relevant agencies, where appropriate, to encourage service users to seek support  in regard to  modern slavery, re-trafficking or exploitation. Accommodation Providers will also submit incident reports to the Home Office identifying any concerns/issues or information relating to the service user</a:t>
            </a:r>
            <a:r>
              <a:rPr lang="en-GB" sz="1800" dirty="0">
                <a:solidFill>
                  <a:srgbClr val="FF0000"/>
                </a:solidFill>
                <a:latin typeface="Arial" panose="020B0604020202020204" pitchFamily="34" charset="0"/>
                <a:cs typeface="Arial" panose="020B0604020202020204" pitchFamily="34" charset="0"/>
              </a:rPr>
              <a:t>.</a:t>
            </a:r>
          </a:p>
          <a:p>
            <a:endParaRPr lang="en-GB" dirty="0"/>
          </a:p>
        </p:txBody>
      </p:sp>
    </p:spTree>
    <p:extLst>
      <p:ext uri="{BB962C8B-B14F-4D97-AF65-F5344CB8AC3E}">
        <p14:creationId xmlns:p14="http://schemas.microsoft.com/office/powerpoint/2010/main" val="3452966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0">
            <a:extLst>
              <a:ext uri="{FF2B5EF4-FFF2-40B4-BE49-F238E27FC236}">
                <a16:creationId xmlns:a16="http://schemas.microsoft.com/office/drawing/2014/main" xmlns="" id="{54A6836E-C603-43CB-9DA7-89D8E3FA38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2">
            <a:extLst>
              <a:ext uri="{FF2B5EF4-FFF2-40B4-BE49-F238E27FC236}">
                <a16:creationId xmlns:a16="http://schemas.microsoft.com/office/drawing/2014/main" xmlns="" id="{296007DD-F9BF-4F0F-B8C6-C514B284197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 name="Title 4">
            <a:extLst>
              <a:ext uri="{FF2B5EF4-FFF2-40B4-BE49-F238E27FC236}">
                <a16:creationId xmlns:a16="http://schemas.microsoft.com/office/drawing/2014/main" xmlns="" id="{11F5C6E1-4462-414F-8A13-C835655DE80D}"/>
              </a:ext>
            </a:extLst>
          </p:cNvPr>
          <p:cNvSpPr>
            <a:spLocks noGrp="1"/>
          </p:cNvSpPr>
          <p:nvPr>
            <p:ph type="ctrTitle"/>
          </p:nvPr>
        </p:nvSpPr>
        <p:spPr>
          <a:xfrm>
            <a:off x="753925" y="1321056"/>
            <a:ext cx="10684151" cy="1991979"/>
          </a:xfrm>
        </p:spPr>
        <p:txBody>
          <a:bodyPr anchor="b">
            <a:normAutofit/>
          </a:bodyPr>
          <a:lstStyle/>
          <a:p>
            <a:r>
              <a:rPr lang="en-GB" sz="3300" dirty="0">
                <a:solidFill>
                  <a:schemeClr val="tx2"/>
                </a:solidFill>
                <a:latin typeface="Arial" panose="020B0604020202020204" pitchFamily="34" charset="0"/>
                <a:cs typeface="Arial" panose="020B0604020202020204" pitchFamily="34" charset="0"/>
              </a:rPr>
              <a:t>Top Tips for Safeguarding Adults Boards and Safeguarding Children Partnerships considering the needs of asylum seekers and other migrants</a:t>
            </a:r>
          </a:p>
        </p:txBody>
      </p:sp>
      <p:grpSp>
        <p:nvGrpSpPr>
          <p:cNvPr id="28" name="Group 14">
            <a:extLst>
              <a:ext uri="{FF2B5EF4-FFF2-40B4-BE49-F238E27FC236}">
                <a16:creationId xmlns:a16="http://schemas.microsoft.com/office/drawing/2014/main" xmlns="" id="{8A0FAFCA-5C96-453B-83B7-A9AEF7F1896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867135" y="0"/>
            <a:ext cx="4324865" cy="2641149"/>
            <a:chOff x="6867015" y="-1"/>
            <a:chExt cx="5324985" cy="3251912"/>
          </a:xfrm>
          <a:solidFill>
            <a:schemeClr val="accent5">
              <a:alpha val="10000"/>
            </a:schemeClr>
          </a:solidFill>
        </p:grpSpPr>
        <p:sp>
          <p:nvSpPr>
            <p:cNvPr id="29" name="Freeform: Shape 15">
              <a:extLst>
                <a:ext uri="{FF2B5EF4-FFF2-40B4-BE49-F238E27FC236}">
                  <a16:creationId xmlns:a16="http://schemas.microsoft.com/office/drawing/2014/main" xmlns="" id="{4A0F84AE-A24D-4353-B1BA-BD80DAA385F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6">
              <a:extLst>
                <a:ext uri="{FF2B5EF4-FFF2-40B4-BE49-F238E27FC236}">
                  <a16:creationId xmlns:a16="http://schemas.microsoft.com/office/drawing/2014/main" xmlns="" id="{AF093259-3E74-43A1-944B-B106C8105E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17">
              <a:extLst>
                <a:ext uri="{FF2B5EF4-FFF2-40B4-BE49-F238E27FC236}">
                  <a16:creationId xmlns:a16="http://schemas.microsoft.com/office/drawing/2014/main" xmlns="" id="{AAA28A35-1E54-4054-BB95-42FAFA13A9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18">
              <a:extLst>
                <a:ext uri="{FF2B5EF4-FFF2-40B4-BE49-F238E27FC236}">
                  <a16:creationId xmlns:a16="http://schemas.microsoft.com/office/drawing/2014/main" xmlns="" id="{FBA3A17F-F3BD-4B94-9CC8-006700210FA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20">
            <a:extLst>
              <a:ext uri="{FF2B5EF4-FFF2-40B4-BE49-F238E27FC236}">
                <a16:creationId xmlns:a16="http://schemas.microsoft.com/office/drawing/2014/main" xmlns="" id="{CD0398DD-AD75-4E2B-A3C6-35073082A8B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6200000">
            <a:off x="-456265" y="3658536"/>
            <a:ext cx="3655725" cy="2743201"/>
            <a:chOff x="-305" y="-1"/>
            <a:chExt cx="3832880" cy="2876136"/>
          </a:xfrm>
        </p:grpSpPr>
        <p:sp>
          <p:nvSpPr>
            <p:cNvPr id="34" name="Freeform: Shape 21">
              <a:extLst>
                <a:ext uri="{FF2B5EF4-FFF2-40B4-BE49-F238E27FC236}">
                  <a16:creationId xmlns:a16="http://schemas.microsoft.com/office/drawing/2014/main" xmlns="" id="{03E4F247-A844-4CD1-A37E-B7EA0DA2DB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22">
              <a:extLst>
                <a:ext uri="{FF2B5EF4-FFF2-40B4-BE49-F238E27FC236}">
                  <a16:creationId xmlns:a16="http://schemas.microsoft.com/office/drawing/2014/main" xmlns="" id="{E2387B1B-D4D3-493F-8D7A-C7A89DBD4A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23">
              <a:extLst>
                <a:ext uri="{FF2B5EF4-FFF2-40B4-BE49-F238E27FC236}">
                  <a16:creationId xmlns:a16="http://schemas.microsoft.com/office/drawing/2014/main" xmlns="" id="{C3404477-1F13-4859-84DA-12A303ACAD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xmlns="" id="{1B8C62FD-B708-4F00-80BB-1250C60119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247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681CFA-452D-4D15-B03C-02104F9FDCE0}"/>
              </a:ext>
            </a:extLst>
          </p:cNvPr>
          <p:cNvSpPr>
            <a:spLocks noGrp="1"/>
          </p:cNvSpPr>
          <p:nvPr>
            <p:ph type="title"/>
          </p:nvPr>
        </p:nvSpPr>
        <p:spPr/>
        <p:txBody>
          <a:bodyPr>
            <a:normAutofit/>
          </a:bodyPr>
          <a:lstStyle/>
          <a:p>
            <a:r>
              <a:rPr lang="en-GB" sz="2400" b="1" dirty="0">
                <a:solidFill>
                  <a:schemeClr val="accent1"/>
                </a:solidFill>
                <a:latin typeface="Arial" panose="020B0604020202020204" pitchFamily="34" charset="0"/>
                <a:cs typeface="Arial" panose="020B0604020202020204" pitchFamily="34" charset="0"/>
              </a:rPr>
              <a:t>Top Tips for Boards/Partnerships to consider as areas for self assessment and/or challenge to partner agencies </a:t>
            </a:r>
          </a:p>
        </p:txBody>
      </p:sp>
      <p:sp>
        <p:nvSpPr>
          <p:cNvPr id="3" name="Content Placeholder 2">
            <a:extLst>
              <a:ext uri="{FF2B5EF4-FFF2-40B4-BE49-F238E27FC236}">
                <a16:creationId xmlns:a16="http://schemas.microsoft.com/office/drawing/2014/main" xmlns="" id="{E73784A5-297A-4D8E-8DDC-0CA66C7EB97A}"/>
              </a:ext>
            </a:extLst>
          </p:cNvPr>
          <p:cNvSpPr>
            <a:spLocks noGrp="1"/>
          </p:cNvSpPr>
          <p:nvPr>
            <p:ph sz="half" idx="1"/>
          </p:nvPr>
        </p:nvSpPr>
        <p:spPr>
          <a:xfrm>
            <a:off x="838199" y="2160396"/>
            <a:ext cx="9972675" cy="4332479"/>
          </a:xfrm>
        </p:spPr>
        <p:txBody>
          <a:bodyPr/>
          <a:lstStyle/>
          <a:p>
            <a:pPr marL="0" lvl="0" indent="0">
              <a:buNone/>
            </a:pPr>
            <a:r>
              <a:rPr lang="en-GB" sz="1800" b="1" dirty="0">
                <a:solidFill>
                  <a:prstClr val="black"/>
                </a:solidFill>
                <a:latin typeface="Arial" panose="020B0604020202020204" pitchFamily="34" charset="0"/>
                <a:cs typeface="Arial" panose="020B0604020202020204" pitchFamily="34" charset="0"/>
              </a:rPr>
              <a:t>Do your kinship care/private fostering policies and procedures have an asylum/forced migration lens? </a:t>
            </a:r>
          </a:p>
          <a:p>
            <a:pPr marL="0" lvl="0" indent="0">
              <a:buNone/>
            </a:pPr>
            <a:endParaRPr lang="en-GB" sz="1800" dirty="0">
              <a:solidFill>
                <a:prstClr val="black"/>
              </a:solidFill>
              <a:latin typeface="Arial" panose="020B0604020202020204" pitchFamily="34" charset="0"/>
              <a:cs typeface="Arial" panose="020B0604020202020204" pitchFamily="34" charset="0"/>
            </a:endParaRPr>
          </a:p>
          <a:p>
            <a:pPr marL="0" lvl="0" indent="0">
              <a:buNone/>
            </a:pPr>
            <a:r>
              <a:rPr lang="en-GB" sz="1600" dirty="0">
                <a:solidFill>
                  <a:prstClr val="black"/>
                </a:solidFill>
                <a:latin typeface="Arial" panose="020B0604020202020204" pitchFamily="34" charset="0"/>
                <a:cs typeface="Arial" panose="020B0604020202020204" pitchFamily="34" charset="0"/>
              </a:rPr>
              <a:t>Make sure that the your partnership has assured that all partner agencies are aware that in forced migration situations, children who have  arrived accompanied, may not always be with parents or family members. This may not become apparent initially and disclosure may take time due to trauma. Children may have been ‘passed’ to others fleeing an area, or they may have become separated from family or orphaned during their journey. </a:t>
            </a:r>
          </a:p>
          <a:p>
            <a:endParaRPr lang="en-GB" dirty="0"/>
          </a:p>
          <a:p>
            <a:pPr marL="0" indent="0">
              <a:buNone/>
            </a:pPr>
            <a:r>
              <a:rPr lang="en-GB" sz="1800" b="1" dirty="0">
                <a:latin typeface="Arial" panose="020B0604020202020204" pitchFamily="34" charset="0"/>
                <a:cs typeface="Arial" panose="020B0604020202020204" pitchFamily="34" charset="0"/>
              </a:rPr>
              <a:t>Are your teams cognisant of the potential for ‘adultification’ of UASC  or accompanied children ? </a:t>
            </a:r>
            <a:r>
              <a:rPr lang="en-GB" sz="1200" dirty="0" err="1">
                <a:hlinkClick r:id="rId2"/>
              </a:rPr>
              <a:t>Adultification</a:t>
            </a:r>
            <a:r>
              <a:rPr lang="en-GB" sz="1200" dirty="0">
                <a:hlinkClick r:id="rId2"/>
              </a:rPr>
              <a:t> bias within child protection and safeguarding (justiceinspectorates.gov.uk)</a:t>
            </a:r>
            <a:r>
              <a:rPr lang="en-GB" sz="1200" dirty="0"/>
              <a:t>  Page 7 </a:t>
            </a:r>
            <a:endParaRPr lang="en-GB" sz="1800" b="1" dirty="0">
              <a:latin typeface="Arial" panose="020B0604020202020204" pitchFamily="34" charset="0"/>
              <a:cs typeface="Arial" panose="020B0604020202020204" pitchFamily="34" charset="0"/>
            </a:endParaRPr>
          </a:p>
          <a:p>
            <a:pPr marL="0" indent="0">
              <a:buNone/>
            </a:pPr>
            <a:r>
              <a:rPr lang="en-GB" sz="1600" dirty="0">
                <a:latin typeface="Arial" panose="020B0604020202020204" pitchFamily="34" charset="0"/>
                <a:cs typeface="Arial" panose="020B0604020202020204" pitchFamily="34" charset="0"/>
              </a:rPr>
              <a:t>Asylum seeking children  may appear to be or act older than they are. They are sometimes wrongly perceived to be more ‘streetwise’  and/or resilient than they really are because of their journey and experiences </a:t>
            </a:r>
          </a:p>
          <a:p>
            <a:pPr marL="0" indent="0">
              <a:buNone/>
            </a:pPr>
            <a:endParaRPr lang="en-GB" sz="1800" b="1" dirty="0">
              <a:latin typeface="Arial" panose="020B0604020202020204" pitchFamily="34" charset="0"/>
              <a:cs typeface="Arial" panose="020B0604020202020204" pitchFamily="34" charset="0"/>
            </a:endParaRPr>
          </a:p>
          <a:p>
            <a:pPr marL="0" indent="0">
              <a:buNone/>
            </a:pPr>
            <a:endParaRPr lang="en-GB" sz="1800" b="1" dirty="0">
              <a:latin typeface="Arial" panose="020B0604020202020204" pitchFamily="34" charset="0"/>
              <a:cs typeface="Arial" panose="020B0604020202020204" pitchFamily="34" charset="0"/>
            </a:endParaRPr>
          </a:p>
          <a:p>
            <a:pPr marL="0" indent="0">
              <a:buNone/>
            </a:pPr>
            <a:endParaRPr lang="en-GB" sz="1600" b="1" dirty="0">
              <a:latin typeface="Arial" panose="020B0604020202020204" pitchFamily="34" charset="0"/>
              <a:cs typeface="Arial" panose="020B0604020202020204" pitchFamily="34" charset="0"/>
            </a:endParaRPr>
          </a:p>
          <a:p>
            <a:pPr marL="0" indent="0">
              <a:buNone/>
            </a:pPr>
            <a:endParaRPr lang="en-GB" sz="1800" b="1" dirty="0">
              <a:latin typeface="Arial" panose="020B0604020202020204" pitchFamily="34" charset="0"/>
              <a:cs typeface="Arial" panose="020B0604020202020204" pitchFamily="34" charset="0"/>
            </a:endParaRPr>
          </a:p>
          <a:p>
            <a:pPr marL="0" indent="0">
              <a:buNone/>
            </a:pPr>
            <a:endParaRPr lang="en-GB" sz="1800" b="1"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xmlns="" id="{B57CC507-A83E-4C15-9174-38D7815ECB95}"/>
              </a:ext>
            </a:extLst>
          </p:cNvPr>
          <p:cNvSpPr>
            <a:spLocks noGrp="1"/>
          </p:cNvSpPr>
          <p:nvPr>
            <p:ph sz="half" idx="2"/>
          </p:nvPr>
        </p:nvSpPr>
        <p:spPr>
          <a:xfrm flipH="1">
            <a:off x="13668374" y="1520825"/>
            <a:ext cx="1038225" cy="4351338"/>
          </a:xfrm>
        </p:spPr>
        <p:txBody>
          <a:bodyPr/>
          <a:lstStyle/>
          <a:p>
            <a:endParaRPr lang="en-GB" dirty="0"/>
          </a:p>
        </p:txBody>
      </p:sp>
    </p:spTree>
    <p:extLst>
      <p:ext uri="{BB962C8B-B14F-4D97-AF65-F5344CB8AC3E}">
        <p14:creationId xmlns:p14="http://schemas.microsoft.com/office/powerpoint/2010/main" val="1508607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7086E0-58CE-4B31-85E5-AC3F7B6120D1}"/>
              </a:ext>
            </a:extLst>
          </p:cNvPr>
          <p:cNvSpPr>
            <a:spLocks noGrp="1"/>
          </p:cNvSpPr>
          <p:nvPr>
            <p:ph type="title"/>
          </p:nvPr>
        </p:nvSpPr>
        <p:spPr>
          <a:xfrm>
            <a:off x="1049216" y="904352"/>
            <a:ext cx="10325518" cy="1359093"/>
          </a:xfrm>
        </p:spPr>
        <p:txBody>
          <a:bodyPr>
            <a:noAutofit/>
          </a:bodyPr>
          <a:lstStyle/>
          <a:p>
            <a:r>
              <a:rPr lang="en-US" sz="2400" b="1" dirty="0">
                <a:solidFill>
                  <a:schemeClr val="accent1"/>
                </a:solidFill>
                <a:latin typeface="Arial" panose="020B0604020202020204" pitchFamily="34" charset="0"/>
                <a:cs typeface="Arial" panose="020B0604020202020204" pitchFamily="34" charset="0"/>
              </a:rPr>
              <a:t>Do your partnership business plans include the particular vulnerabilities of asylum seekers and other forced migrants?</a:t>
            </a:r>
            <a:endParaRPr lang="en-GB" sz="2400" dirty="0">
              <a:solidFill>
                <a:schemeClr val="accent1"/>
              </a:solidFill>
            </a:endParaRPr>
          </a:p>
        </p:txBody>
      </p:sp>
      <p:sp>
        <p:nvSpPr>
          <p:cNvPr id="3" name="Content Placeholder 2">
            <a:extLst>
              <a:ext uri="{FF2B5EF4-FFF2-40B4-BE49-F238E27FC236}">
                <a16:creationId xmlns:a16="http://schemas.microsoft.com/office/drawing/2014/main" xmlns="" id="{654D74D5-F939-4C12-9289-F825A6BB1EAC}"/>
              </a:ext>
            </a:extLst>
          </p:cNvPr>
          <p:cNvSpPr>
            <a:spLocks noGrp="1"/>
          </p:cNvSpPr>
          <p:nvPr>
            <p:ph idx="1"/>
          </p:nvPr>
        </p:nvSpPr>
        <p:spPr>
          <a:xfrm>
            <a:off x="757813" y="2263445"/>
            <a:ext cx="9993923" cy="4415935"/>
          </a:xfrm>
        </p:spPr>
        <p:txBody>
          <a:bodyPr>
            <a:normAutofit/>
          </a:bodyPr>
          <a:lstStyle/>
          <a:p>
            <a:pPr marL="285750" lvl="0" indent="0">
              <a:buNone/>
            </a:pPr>
            <a:r>
              <a:rPr lang="en-US" sz="1800" b="1" dirty="0">
                <a:latin typeface="Arial" panose="020B0604020202020204" pitchFamily="34" charset="0"/>
                <a:cs typeface="Arial" panose="020B0604020202020204" pitchFamily="34" charset="0"/>
              </a:rPr>
              <a:t>For example:</a:t>
            </a:r>
          </a:p>
          <a:p>
            <a:pPr marL="514350" lvl="0"/>
            <a:r>
              <a:rPr lang="en-US" sz="1600" dirty="0">
                <a:latin typeface="Arial" panose="020B0604020202020204" pitchFamily="34" charset="0"/>
                <a:cs typeface="Arial" panose="020B0604020202020204" pitchFamily="34" charset="0"/>
              </a:rPr>
              <a:t>Communication barriers; language, literacy or sensory impairment </a:t>
            </a:r>
          </a:p>
          <a:p>
            <a:pPr marL="514350" lvl="0"/>
            <a:r>
              <a:rPr lang="en-US" sz="1600" dirty="0">
                <a:latin typeface="Arial" panose="020B0604020202020204" pitchFamily="34" charset="0"/>
                <a:cs typeface="Arial" panose="020B0604020202020204" pitchFamily="34" charset="0"/>
              </a:rPr>
              <a:t>Impact of disability </a:t>
            </a:r>
          </a:p>
          <a:p>
            <a:pPr marL="514350" lvl="0"/>
            <a:r>
              <a:rPr lang="en-US" sz="1600" dirty="0">
                <a:latin typeface="Arial" panose="020B0604020202020204" pitchFamily="34" charset="0"/>
                <a:cs typeface="Arial" panose="020B0604020202020204" pitchFamily="34" charset="0"/>
              </a:rPr>
              <a:t>Impact of trauma </a:t>
            </a:r>
          </a:p>
          <a:p>
            <a:pPr marL="514350" lvl="0"/>
            <a:r>
              <a:rPr lang="en-US" sz="1600" dirty="0">
                <a:latin typeface="Arial" panose="020B0604020202020204" pitchFamily="34" charset="0"/>
                <a:cs typeface="Arial" panose="020B0604020202020204" pitchFamily="34" charset="0"/>
              </a:rPr>
              <a:t>Cultural awareness</a:t>
            </a:r>
          </a:p>
          <a:p>
            <a:pPr marL="514350" lvl="0"/>
            <a:r>
              <a:rPr lang="en-US" sz="1600" dirty="0">
                <a:latin typeface="Arial" panose="020B0604020202020204" pitchFamily="34" charset="0"/>
                <a:cs typeface="Arial" panose="020B0604020202020204" pitchFamily="34" charset="0"/>
              </a:rPr>
              <a:t>Experiencing and witnessing significant and prolonged violence and sexual violence (both females and males). </a:t>
            </a:r>
            <a:r>
              <a:rPr lang="en-US" sz="1600" u="sng" dirty="0">
                <a:solidFill>
                  <a:schemeClr val="accent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Forced migration, sexual and gender-based violence and health: findings from the SEREDA project in the UK (birmingham.ac.uk)</a:t>
            </a:r>
            <a:endParaRPr lang="en-US" sz="1600" u="sng" dirty="0">
              <a:solidFill>
                <a:schemeClr val="accent1"/>
              </a:solidFill>
              <a:latin typeface="Arial" panose="020B0604020202020204" pitchFamily="34" charset="0"/>
              <a:cs typeface="Arial" panose="020B0604020202020204" pitchFamily="34" charset="0"/>
            </a:endParaRPr>
          </a:p>
          <a:p>
            <a:pPr marL="514350" lvl="0"/>
            <a:r>
              <a:rPr lang="en-US" sz="1600" dirty="0">
                <a:latin typeface="Arial" panose="020B0604020202020204" pitchFamily="34" charset="0"/>
                <a:cs typeface="Arial" panose="020B0604020202020204" pitchFamily="34" charset="0"/>
              </a:rPr>
              <a:t>No recourse to Public Funds (NRPF), homelessness, frequent or sudden moves </a:t>
            </a:r>
          </a:p>
          <a:p>
            <a:pPr marL="514350" lvl="0"/>
            <a:r>
              <a:rPr lang="en-US" sz="1600" dirty="0">
                <a:latin typeface="Arial" panose="020B0604020202020204" pitchFamily="34" charset="0"/>
                <a:cs typeface="Arial" panose="020B0604020202020204" pitchFamily="34" charset="0"/>
              </a:rPr>
              <a:t>Does your partnership access and review data on asylum seekers and other forced migrant populations in relation to safeguarding and/or care and support needs?</a:t>
            </a:r>
          </a:p>
          <a:p>
            <a:pPr marL="514350" lvl="0"/>
            <a:r>
              <a:rPr lang="en-US" sz="1600" dirty="0">
                <a:latin typeface="Arial" panose="020B0604020202020204" pitchFamily="34" charset="0"/>
                <a:cs typeface="Arial" panose="020B0604020202020204" pitchFamily="34" charset="0"/>
              </a:rPr>
              <a:t>Risk of being trafficked and enslaved (debt bondage)/exploitation </a:t>
            </a:r>
          </a:p>
          <a:p>
            <a:pPr marL="514350" lvl="0"/>
            <a:r>
              <a:rPr lang="en-US" sz="1600" dirty="0">
                <a:latin typeface="Arial" panose="020B0604020202020204" pitchFamily="34" charset="0"/>
                <a:cs typeface="Arial" panose="020B0604020202020204" pitchFamily="34" charset="0"/>
              </a:rPr>
              <a:t>Children separated from parents/family member (see previous slide) </a:t>
            </a:r>
          </a:p>
          <a:p>
            <a:endParaRPr lang="en-GB" dirty="0"/>
          </a:p>
        </p:txBody>
      </p:sp>
    </p:spTree>
    <p:extLst>
      <p:ext uri="{BB962C8B-B14F-4D97-AF65-F5344CB8AC3E}">
        <p14:creationId xmlns:p14="http://schemas.microsoft.com/office/powerpoint/2010/main" val="2436032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5923ED-9004-4804-B03A-BBA025DFC843}"/>
              </a:ext>
            </a:extLst>
          </p:cNvPr>
          <p:cNvSpPr>
            <a:spLocks noGrp="1"/>
          </p:cNvSpPr>
          <p:nvPr>
            <p:ph type="title"/>
          </p:nvPr>
        </p:nvSpPr>
        <p:spPr/>
        <p:txBody>
          <a:bodyPr>
            <a:normAutofit/>
          </a:bodyPr>
          <a:lstStyle/>
          <a:p>
            <a:pPr lvl="0">
              <a:lnSpc>
                <a:spcPct val="100000"/>
              </a:lnSpc>
              <a:spcAft>
                <a:spcPts val="600"/>
              </a:spcAft>
            </a:pPr>
            <a:r>
              <a:rPr lang="en-US" sz="2400" b="1" dirty="0">
                <a:solidFill>
                  <a:schemeClr val="accent1"/>
                </a:solidFill>
                <a:latin typeface="Arial" panose="020B0604020202020204" pitchFamily="34" charset="0"/>
                <a:ea typeface="+mn-ea"/>
                <a:cs typeface="Arial" panose="020B0604020202020204" pitchFamily="34" charset="0"/>
              </a:rPr>
              <a:t>Key Areas for Safeguarding Adults Boards and Children’s Safeguarding Partnerships to Consider</a:t>
            </a:r>
            <a:br>
              <a:rPr lang="en-US" sz="2400" b="1" dirty="0">
                <a:solidFill>
                  <a:schemeClr val="accent1"/>
                </a:solidFill>
                <a:latin typeface="Arial" panose="020B0604020202020204" pitchFamily="34" charset="0"/>
                <a:ea typeface="+mn-ea"/>
                <a:cs typeface="Arial" panose="020B0604020202020204" pitchFamily="34" charset="0"/>
              </a:rPr>
            </a:br>
            <a:endParaRPr lang="en-GB" sz="2400" b="1" dirty="0">
              <a:solidFill>
                <a:schemeClr val="accent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2A65832-99A3-4157-BDD6-2309881DEE0D}"/>
              </a:ext>
            </a:extLst>
          </p:cNvPr>
          <p:cNvSpPr>
            <a:spLocks noGrp="1"/>
          </p:cNvSpPr>
          <p:nvPr>
            <p:ph idx="1"/>
          </p:nvPr>
        </p:nvSpPr>
        <p:spPr/>
        <p:txBody>
          <a:bodyPr>
            <a:normAutofit fontScale="92500" lnSpcReduction="20000"/>
          </a:bodyPr>
          <a:lstStyle/>
          <a:p>
            <a:pPr marL="0" lvl="0" indent="0">
              <a:buNone/>
            </a:pPr>
            <a:r>
              <a:rPr lang="en-US" sz="1700" dirty="0">
                <a:latin typeface="Arial" panose="020B0604020202020204" pitchFamily="34" charset="0"/>
                <a:cs typeface="Arial" panose="020B0604020202020204" pitchFamily="34" charset="0"/>
              </a:rPr>
              <a:t>How are your operational safeguarding teams and those of partner agencies supported to understand the needs of asylum seekers/forced migrants ? (consider contacting the Home Office for access to Asylum Seekers Journey Training).</a:t>
            </a:r>
          </a:p>
          <a:p>
            <a:pPr marL="0" lvl="0"/>
            <a:endParaRPr lang="en-US" sz="1700" dirty="0">
              <a:latin typeface="Arial" panose="020B0604020202020204" pitchFamily="34" charset="0"/>
              <a:cs typeface="Arial" panose="020B0604020202020204" pitchFamily="34" charset="0"/>
            </a:endParaRPr>
          </a:p>
          <a:p>
            <a:pPr marL="0" lvl="0" indent="0">
              <a:buNone/>
            </a:pPr>
            <a:r>
              <a:rPr lang="en-US" sz="1700" dirty="0">
                <a:latin typeface="Arial" panose="020B0604020202020204" pitchFamily="34" charset="0"/>
                <a:cs typeface="Arial" panose="020B0604020202020204" pitchFamily="34" charset="0"/>
              </a:rPr>
              <a:t>What are your local information sharing/partnership working policies to support this type of vulnerability? </a:t>
            </a:r>
          </a:p>
          <a:p>
            <a:pPr marL="0" lvl="0"/>
            <a:endParaRPr lang="en-US" sz="1700" dirty="0">
              <a:latin typeface="Arial" panose="020B0604020202020204" pitchFamily="34" charset="0"/>
              <a:cs typeface="Arial" panose="020B0604020202020204" pitchFamily="34" charset="0"/>
            </a:endParaRPr>
          </a:p>
          <a:p>
            <a:pPr marL="0" lvl="0" indent="0">
              <a:buNone/>
            </a:pPr>
            <a:r>
              <a:rPr lang="en-US" sz="1700" dirty="0">
                <a:latin typeface="Arial" panose="020B0604020202020204" pitchFamily="34" charset="0"/>
                <a:cs typeface="Arial" panose="020B0604020202020204" pitchFamily="34" charset="0"/>
              </a:rPr>
              <a:t>Do your partner organisations have the appropriate contacts within the provider accommodation organisations? </a:t>
            </a:r>
          </a:p>
          <a:p>
            <a:pPr marL="0" lvl="0"/>
            <a:endParaRPr lang="en-US" sz="1700" dirty="0">
              <a:latin typeface="Arial" panose="020B0604020202020204" pitchFamily="34" charset="0"/>
              <a:cs typeface="Arial" panose="020B0604020202020204" pitchFamily="34" charset="0"/>
            </a:endParaRPr>
          </a:p>
          <a:p>
            <a:pPr marL="0" lvl="0" indent="0">
              <a:buNone/>
            </a:pPr>
            <a:r>
              <a:rPr lang="en-US" sz="1700" dirty="0">
                <a:latin typeface="Arial" panose="020B0604020202020204" pitchFamily="34" charset="0"/>
                <a:cs typeface="Arial" panose="020B0604020202020204" pitchFamily="34" charset="0"/>
              </a:rPr>
              <a:t>Do you have arrangements to include, as appropriate, accommodation providers in safeguarding enquiries for adults and/or children (consider clarifying MASH/Front Door arrangements and ensuring Chapter 1.78 of Working Together 2018 is adhered to)?</a:t>
            </a:r>
          </a:p>
          <a:p>
            <a:pPr marL="0" lvl="0"/>
            <a:endParaRPr lang="en-US" sz="1700" dirty="0">
              <a:latin typeface="Arial" panose="020B0604020202020204" pitchFamily="34" charset="0"/>
              <a:cs typeface="Arial" panose="020B0604020202020204" pitchFamily="34" charset="0"/>
            </a:endParaRPr>
          </a:p>
          <a:p>
            <a:pPr marL="0" lvl="0" indent="0">
              <a:buNone/>
            </a:pPr>
            <a:r>
              <a:rPr lang="en-US" sz="1700" dirty="0">
                <a:latin typeface="Arial" panose="020B0604020202020204" pitchFamily="34" charset="0"/>
                <a:cs typeface="Arial" panose="020B0604020202020204" pitchFamily="34" charset="0"/>
              </a:rPr>
              <a:t>What are the arrangements for ensuring health needs are met and how are your health partners engaging with the accommodation providers?</a:t>
            </a:r>
          </a:p>
          <a:p>
            <a:pPr marL="0" lvl="0"/>
            <a:endParaRPr lang="en-US" sz="1700" dirty="0">
              <a:latin typeface="Arial" panose="020B0604020202020204" pitchFamily="34" charset="0"/>
              <a:cs typeface="Arial" panose="020B0604020202020204" pitchFamily="34" charset="0"/>
            </a:endParaRPr>
          </a:p>
          <a:p>
            <a:pPr marL="0" lvl="0" indent="0">
              <a:buNone/>
            </a:pPr>
            <a:r>
              <a:rPr lang="en-US" sz="1700" dirty="0">
                <a:latin typeface="Arial" panose="020B0604020202020204" pitchFamily="34" charset="0"/>
                <a:cs typeface="Arial" panose="020B0604020202020204" pitchFamily="34" charset="0"/>
              </a:rPr>
              <a:t>What are the arrangements for ensuring care and support needs are met?</a:t>
            </a:r>
          </a:p>
          <a:p>
            <a:endParaRPr lang="en-GB" dirty="0"/>
          </a:p>
        </p:txBody>
      </p:sp>
    </p:spTree>
    <p:extLst>
      <p:ext uri="{BB962C8B-B14F-4D97-AF65-F5344CB8AC3E}">
        <p14:creationId xmlns:p14="http://schemas.microsoft.com/office/powerpoint/2010/main" val="32346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xmlns="" id="{F13C74B1-5B17-4795-BED0-7140497B44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0AAC220F-9C0D-4EA6-A5B8-201BBAAEC267}"/>
              </a:ext>
            </a:extLst>
          </p:cNvPr>
          <p:cNvSpPr>
            <a:spLocks noGrp="1"/>
          </p:cNvSpPr>
          <p:nvPr>
            <p:ph type="title"/>
          </p:nvPr>
        </p:nvSpPr>
        <p:spPr>
          <a:xfrm>
            <a:off x="-349772" y="499945"/>
            <a:ext cx="4630369" cy="1759696"/>
          </a:xfrm>
        </p:spPr>
        <p:txBody>
          <a:bodyPr anchor="b">
            <a:normAutofit fontScale="90000"/>
          </a:bodyPr>
          <a:lstStyle/>
          <a:p>
            <a:r>
              <a:rPr lang="en-GB" sz="5000" dirty="0"/>
              <a:t>		</a:t>
            </a:r>
            <a:r>
              <a:rPr lang="en-GB" sz="5000" b="1" dirty="0">
                <a:solidFill>
                  <a:schemeClr val="accent1"/>
                </a:solidFill>
                <a:latin typeface="Arial" panose="020B0604020202020204" pitchFamily="34" charset="0"/>
                <a:cs typeface="Arial" panose="020B0604020202020204" pitchFamily="34" charset="0"/>
              </a:rPr>
              <a:t>Introduction</a:t>
            </a:r>
            <a:r>
              <a:rPr lang="en-GB" sz="5000" dirty="0">
                <a:solidFill>
                  <a:schemeClr val="accent1"/>
                </a:solidFill>
              </a:rPr>
              <a:t> </a:t>
            </a:r>
          </a:p>
        </p:txBody>
      </p:sp>
      <p:sp>
        <p:nvSpPr>
          <p:cNvPr id="193" name="sketchy line">
            <a:extLst>
              <a:ext uri="{FF2B5EF4-FFF2-40B4-BE49-F238E27FC236}">
                <a16:creationId xmlns:a16="http://schemas.microsoft.com/office/drawing/2014/main" xmlns="" id="{D4974D33-8DC5-464E-8C6D-BE58F0669C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xmlns="" id="{C3F39FDF-F268-4A36-94AA-30DB13E063C9}"/>
              </a:ext>
            </a:extLst>
          </p:cNvPr>
          <p:cNvSpPr>
            <a:spLocks noGrp="1"/>
          </p:cNvSpPr>
          <p:nvPr>
            <p:ph idx="1"/>
          </p:nvPr>
        </p:nvSpPr>
        <p:spPr>
          <a:xfrm>
            <a:off x="542110" y="2759586"/>
            <a:ext cx="6533604" cy="3817565"/>
          </a:xfrm>
        </p:spPr>
        <p:txBody>
          <a:bodyPr>
            <a:normAutofit/>
          </a:bodyPr>
          <a:lstStyle/>
          <a:p>
            <a:r>
              <a:rPr lang="en-GB" sz="1400" dirty="0">
                <a:latin typeface="Arial" panose="020B0604020202020204" pitchFamily="34" charset="0"/>
                <a:cs typeface="Arial" panose="020B0604020202020204" pitchFamily="34" charset="0"/>
              </a:rPr>
              <a:t>The COVID-19 Pandemic caused a slowing of asylum applications in the usual pre-pandemic way, whilst large numbers of arrivals continued</a:t>
            </a:r>
          </a:p>
          <a:p>
            <a:r>
              <a:rPr lang="en-GB" sz="1400" dirty="0">
                <a:latin typeface="Arial" panose="020B0604020202020204" pitchFamily="34" charset="0"/>
                <a:cs typeface="Arial" panose="020B0604020202020204" pitchFamily="34" charset="0"/>
              </a:rPr>
              <a:t>As a result accommodation became ’gridlocked’</a:t>
            </a:r>
          </a:p>
          <a:p>
            <a:r>
              <a:rPr lang="en-GB" sz="1400" dirty="0">
                <a:latin typeface="Arial" panose="020B0604020202020204" pitchFamily="34" charset="0"/>
                <a:cs typeface="Arial" panose="020B0604020202020204" pitchFamily="34" charset="0"/>
              </a:rPr>
              <a:t>The Home Office procured a large number of hotels as ‘contingency’ accommodation across the UK often being rapidly stood-up to accommodate people, after having crossed the Channel by small boats, spending upwards of 6 hours at sea  </a:t>
            </a:r>
          </a:p>
          <a:p>
            <a:r>
              <a:rPr lang="en-GB" sz="1400" dirty="0">
                <a:latin typeface="Arial" panose="020B0604020202020204" pitchFamily="34" charset="0"/>
                <a:cs typeface="Arial" panose="020B0604020202020204" pitchFamily="34" charset="0"/>
              </a:rPr>
              <a:t>The Safeguarding Adults National Network (SANN) commissioned a paper as a result of increasing concerns for wellbeing of asylum seekers. This was presented at several forums, including the National Safeguarding Steering Group, who supported the recommendation for the establishment of the National Asylum Seeker Health Steering Group (NASHSG)</a:t>
            </a:r>
          </a:p>
          <a:p>
            <a:r>
              <a:rPr lang="en-GB" sz="1400" dirty="0">
                <a:latin typeface="Arial" panose="020B0604020202020204" pitchFamily="34" charset="0"/>
                <a:cs typeface="Arial" panose="020B0604020202020204" pitchFamily="34" charset="0"/>
              </a:rPr>
              <a:t>This resulted in a multi-agency group, co-chaired by the Home Office and the Office for Health Improvement and Disparities (OHID), with sub-groups developing to look at different needs of asylum seekers </a:t>
            </a:r>
          </a:p>
          <a:p>
            <a:r>
              <a:rPr lang="en-GB" sz="1400" dirty="0">
                <a:latin typeface="Arial" panose="020B0604020202020204" pitchFamily="34" charset="0"/>
                <a:cs typeface="Arial" panose="020B0604020202020204" pitchFamily="34" charset="0"/>
              </a:rPr>
              <a:t>This pack was developed by the safeguarding subgroup of the NASHSG</a:t>
            </a:r>
            <a:endParaRPr lang="en-GB" sz="1400" dirty="0">
              <a:highlight>
                <a:srgbClr val="FFFF00"/>
              </a:highlight>
              <a:latin typeface="Arial" panose="020B0604020202020204" pitchFamily="34" charset="0"/>
              <a:cs typeface="Arial" panose="020B0604020202020204" pitchFamily="34" charset="0"/>
            </a:endParaRPr>
          </a:p>
        </p:txBody>
      </p:sp>
      <p:pic>
        <p:nvPicPr>
          <p:cNvPr id="1026" name="Picture 2" descr="See the source image">
            <a:extLst>
              <a:ext uri="{FF2B5EF4-FFF2-40B4-BE49-F238E27FC236}">
                <a16:creationId xmlns:a16="http://schemas.microsoft.com/office/drawing/2014/main" xmlns="" id="{A5644C88-2E3C-4E3E-A185-D0346103869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605" r="26222"/>
          <a:stretch/>
        </p:blipFill>
        <p:spPr bwMode="auto">
          <a:xfrm>
            <a:off x="7162800" y="10"/>
            <a:ext cx="5027678"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8359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3689407-3220-47BA-BFE2-7CD2C80E6FE0}"/>
              </a:ext>
            </a:extLst>
          </p:cNvPr>
          <p:cNvSpPr/>
          <p:nvPr/>
        </p:nvSpPr>
        <p:spPr>
          <a:xfrm>
            <a:off x="1147187" y="624500"/>
            <a:ext cx="9897626" cy="6080639"/>
          </a:xfrm>
          <a:prstGeom prst="rect">
            <a:avLst/>
          </a:prstGeom>
        </p:spPr>
        <p:txBody>
          <a:bodyPr wrap="square">
            <a:spAutoFit/>
          </a:bodyPr>
          <a:lstStyle/>
          <a:p>
            <a:pPr lvl="0">
              <a:lnSpc>
                <a:spcPct val="90000"/>
              </a:lnSpc>
              <a:spcBef>
                <a:spcPts val="1000"/>
              </a:spcBef>
            </a:pPr>
            <a:endParaRPr lang="en-US" sz="2400" b="1" dirty="0">
              <a:solidFill>
                <a:schemeClr val="accent1"/>
              </a:solidFill>
              <a:latin typeface="Arial" panose="020B0604020202020204" pitchFamily="34" charset="0"/>
              <a:cs typeface="Arial" panose="020B0604020202020204" pitchFamily="34" charset="0"/>
            </a:endParaRPr>
          </a:p>
          <a:p>
            <a:pPr lvl="0">
              <a:lnSpc>
                <a:spcPct val="90000"/>
              </a:lnSpc>
              <a:spcBef>
                <a:spcPts val="1000"/>
              </a:spcBef>
            </a:pPr>
            <a:r>
              <a:rPr lang="en-US" sz="1600" dirty="0">
                <a:latin typeface="Arial" panose="020B0604020202020204" pitchFamily="34" charset="0"/>
                <a:cs typeface="Arial" panose="020B0604020202020204" pitchFamily="34" charset="0"/>
              </a:rPr>
              <a:t>How are your local key safeguarding risks in your Partnership area considered in relation to asylum seekers and other vulnerable migrants?</a:t>
            </a:r>
          </a:p>
          <a:p>
            <a:pPr lvl="0">
              <a:lnSpc>
                <a:spcPct val="90000"/>
              </a:lnSpc>
              <a:spcBef>
                <a:spcPts val="1000"/>
              </a:spcBef>
            </a:pPr>
            <a:r>
              <a:rPr lang="en-US" sz="1600" dirty="0">
                <a:latin typeface="Arial" panose="020B0604020202020204" pitchFamily="34" charset="0"/>
                <a:cs typeface="Arial" panose="020B0604020202020204" pitchFamily="34" charset="0"/>
              </a:rPr>
              <a:t>How do you ensure learning from statutory reviews in relation to asylum seekers/forced migrants is applied in your area? Access to learning from reviews can be gained from:</a:t>
            </a:r>
          </a:p>
          <a:p>
            <a:pPr lvl="0">
              <a:lnSpc>
                <a:spcPct val="90000"/>
              </a:lnSpc>
              <a:spcBef>
                <a:spcPts val="1000"/>
              </a:spcBef>
            </a:pPr>
            <a:r>
              <a:rPr lang="en-GB" sz="1600" dirty="0">
                <a:solidFill>
                  <a:schemeClr val="accent1"/>
                </a:solidFill>
                <a:latin typeface="Arial" panose="020B0604020202020204" pitchFamily="34" charset="0"/>
                <a:cs typeface="Arial" panose="020B0604020202020204" pitchFamily="34" charset="0"/>
              </a:rPr>
              <a:t>Safeguarding Adults Reviews library now held by the National Network for SAB Chairs  </a:t>
            </a:r>
            <a:r>
              <a:rPr lang="en-GB" sz="1600" dirty="0">
                <a:solidFill>
                  <a:schemeClr val="accent1"/>
                </a:solidFill>
                <a:latin typeface="Arial" panose="020B0604020202020204" pitchFamily="34" charset="0"/>
                <a:cs typeface="Arial" panose="020B0604020202020204" pitchFamily="34" charset="0"/>
                <a:hlinkClick r:id="rId2"/>
              </a:rPr>
              <a:t>https://nationalnetwork.org.uk</a:t>
            </a:r>
            <a:r>
              <a:rPr lang="en-GB" sz="1600" dirty="0">
                <a:solidFill>
                  <a:schemeClr val="accent1"/>
                </a:solidFill>
                <a:latin typeface="Arial" panose="020B0604020202020204" pitchFamily="34" charset="0"/>
                <a:cs typeface="Arial" panose="020B0604020202020204" pitchFamily="34" charset="0"/>
              </a:rPr>
              <a:t> </a:t>
            </a:r>
          </a:p>
          <a:p>
            <a:pPr lvl="0">
              <a:lnSpc>
                <a:spcPct val="90000"/>
              </a:lnSpc>
              <a:spcBef>
                <a:spcPts val="1000"/>
              </a:spcBef>
            </a:pPr>
            <a:r>
              <a:rPr lang="en-GB" sz="1600" dirty="0">
                <a:solidFill>
                  <a:schemeClr val="accent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Case reviews | NSPCC Learning</a:t>
            </a:r>
            <a:endParaRPr lang="en-GB" sz="1600" dirty="0">
              <a:solidFill>
                <a:schemeClr val="accent1"/>
              </a:solidFill>
              <a:latin typeface="Arial" panose="020B0604020202020204" pitchFamily="34" charset="0"/>
              <a:cs typeface="Arial" panose="020B0604020202020204" pitchFamily="34" charset="0"/>
            </a:endParaRPr>
          </a:p>
          <a:p>
            <a:pPr lvl="0">
              <a:lnSpc>
                <a:spcPct val="90000"/>
              </a:lnSpc>
              <a:spcBef>
                <a:spcPts val="1000"/>
              </a:spcBef>
            </a:pPr>
            <a:endParaRPr lang="en-US" sz="1600" dirty="0">
              <a:latin typeface="Arial" panose="020B0604020202020204" pitchFamily="34" charset="0"/>
              <a:cs typeface="Arial" panose="020B0604020202020204" pitchFamily="34" charset="0"/>
            </a:endParaRPr>
          </a:p>
          <a:p>
            <a:pPr lvl="0">
              <a:lnSpc>
                <a:spcPct val="90000"/>
              </a:lnSpc>
              <a:spcBef>
                <a:spcPts val="1000"/>
              </a:spcBef>
            </a:pPr>
            <a:r>
              <a:rPr lang="en-US" sz="1600" dirty="0">
                <a:latin typeface="Arial" panose="020B0604020202020204" pitchFamily="34" charset="0"/>
                <a:cs typeface="Arial" panose="020B0604020202020204" pitchFamily="34" charset="0"/>
              </a:rPr>
              <a:t>Do you have local audit processes to ensure partner agencies are able to safely meet the needs of forced migrants, including those in the asylum process? </a:t>
            </a:r>
          </a:p>
          <a:p>
            <a:pPr lvl="0">
              <a:lnSpc>
                <a:spcPct val="90000"/>
              </a:lnSpc>
              <a:spcBef>
                <a:spcPts val="1000"/>
              </a:spcBef>
            </a:pPr>
            <a:endParaRPr lang="en-US" sz="1600" dirty="0">
              <a:latin typeface="Arial" panose="020B0604020202020204" pitchFamily="34" charset="0"/>
              <a:cs typeface="Arial" panose="020B0604020202020204" pitchFamily="34" charset="0"/>
            </a:endParaRPr>
          </a:p>
          <a:p>
            <a:pPr lvl="0">
              <a:lnSpc>
                <a:spcPct val="90000"/>
              </a:lnSpc>
              <a:spcBef>
                <a:spcPts val="1000"/>
              </a:spcBef>
            </a:pPr>
            <a:r>
              <a:rPr lang="en-US" sz="1600" dirty="0">
                <a:latin typeface="Arial" panose="020B0604020202020204" pitchFamily="34" charset="0"/>
                <a:cs typeface="Arial" panose="020B0604020202020204" pitchFamily="34" charset="0"/>
              </a:rPr>
              <a:t>Are your safeguarding promotional materials available in a variety of languages and easy-read versions?</a:t>
            </a:r>
          </a:p>
          <a:p>
            <a:pPr lvl="0">
              <a:lnSpc>
                <a:spcPct val="90000"/>
              </a:lnSpc>
              <a:spcBef>
                <a:spcPts val="1000"/>
              </a:spcBef>
            </a:pPr>
            <a:r>
              <a:rPr lang="en-US" sz="1600" dirty="0">
                <a:latin typeface="Arial" panose="020B0604020202020204" pitchFamily="34" charset="0"/>
                <a:cs typeface="Arial" panose="020B0604020202020204" pitchFamily="34" charset="0"/>
              </a:rPr>
              <a:t> </a:t>
            </a:r>
          </a:p>
          <a:p>
            <a:pPr lvl="0">
              <a:lnSpc>
                <a:spcPct val="90000"/>
              </a:lnSpc>
              <a:spcBef>
                <a:spcPts val="1000"/>
              </a:spcBef>
            </a:pPr>
            <a:r>
              <a:rPr lang="en-US" sz="1600" dirty="0">
                <a:latin typeface="Arial" panose="020B0604020202020204" pitchFamily="34" charset="0"/>
                <a:cs typeface="Arial" panose="020B0604020202020204" pitchFamily="34" charset="0"/>
              </a:rPr>
              <a:t>How is safeguarding information and advice communicated to the accommodation providers and who by? </a:t>
            </a:r>
          </a:p>
          <a:p>
            <a:pPr lvl="0">
              <a:lnSpc>
                <a:spcPct val="90000"/>
              </a:lnSpc>
              <a:spcBef>
                <a:spcPts val="1000"/>
              </a:spcBef>
            </a:pPr>
            <a:endParaRPr lang="en-US" sz="1600" dirty="0">
              <a:latin typeface="Arial" panose="020B0604020202020204" pitchFamily="34" charset="0"/>
              <a:cs typeface="Arial" panose="020B0604020202020204" pitchFamily="34" charset="0"/>
            </a:endParaRPr>
          </a:p>
          <a:p>
            <a:pPr lvl="0">
              <a:lnSpc>
                <a:spcPct val="90000"/>
              </a:lnSpc>
              <a:spcBef>
                <a:spcPts val="1000"/>
              </a:spcBef>
            </a:pPr>
            <a:r>
              <a:rPr lang="en-US" sz="1600" dirty="0">
                <a:solidFill>
                  <a:prstClr val="black"/>
                </a:solidFill>
                <a:latin typeface="Arial" panose="020B0604020202020204" pitchFamily="34" charset="0"/>
                <a:cs typeface="Arial" panose="020B0604020202020204" pitchFamily="34" charset="0"/>
              </a:rPr>
              <a:t>How do your partner agencies disseminate information relating to asylum seeker accommodation types in your area and how do you ensure that  strategic and operational staff are briefed?</a:t>
            </a:r>
          </a:p>
          <a:p>
            <a:pPr lvl="0">
              <a:lnSpc>
                <a:spcPct val="90000"/>
              </a:lnSpc>
              <a:spcBef>
                <a:spcPts val="1000"/>
              </a:spcBef>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305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xmlns="" id="{18873D23-2DCF-4B31-A009-95721C06E8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C13EF075-D4EF-4929-ADBC-91B27DA199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5" name="Group 24">
            <a:extLst>
              <a:ext uri="{FF2B5EF4-FFF2-40B4-BE49-F238E27FC236}">
                <a16:creationId xmlns:a16="http://schemas.microsoft.com/office/drawing/2014/main" xmlns="" id="{DAA26DFA-AAB2-4973-9C17-16D587C7B19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1863" y="508838"/>
            <a:ext cx="5217958" cy="6239661"/>
            <a:chOff x="-19221" y="251144"/>
            <a:chExt cx="5217958" cy="6239661"/>
          </a:xfrm>
        </p:grpSpPr>
        <p:sp>
          <p:nvSpPr>
            <p:cNvPr id="26" name="Freeform: Shape 25">
              <a:extLst>
                <a:ext uri="{FF2B5EF4-FFF2-40B4-BE49-F238E27FC236}">
                  <a16:creationId xmlns:a16="http://schemas.microsoft.com/office/drawing/2014/main" xmlns="" id="{3F407F11-7321-4BF6-8536-CCE8E34245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xmlns="" id="{06AC5DCC-C3CC-4FD5-AD4E-13A1BE5F7F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xmlns="" id="{4BBCC2F4-EFA7-4AF4-B538-AC4022D90F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xmlns="" id="{2A9D1364-B6A3-44CB-9FBA-C528F0CE90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xmlns="" id="{55949D6C-00DE-49D2-92A5-81687F36EE19}"/>
              </a:ext>
            </a:extLst>
          </p:cNvPr>
          <p:cNvSpPr>
            <a:spLocks noGrp="1"/>
          </p:cNvSpPr>
          <p:nvPr>
            <p:ph type="title"/>
          </p:nvPr>
        </p:nvSpPr>
        <p:spPr>
          <a:xfrm>
            <a:off x="640080" y="1243013"/>
            <a:ext cx="3855720" cy="4371974"/>
          </a:xfrm>
        </p:spPr>
        <p:txBody>
          <a:bodyPr>
            <a:normAutofit/>
          </a:bodyPr>
          <a:lstStyle/>
          <a:p>
            <a:r>
              <a:rPr lang="en-GB" sz="3600">
                <a:solidFill>
                  <a:schemeClr val="tx2"/>
                </a:solidFill>
              </a:rPr>
              <a:t>Additional Resources </a:t>
            </a:r>
          </a:p>
        </p:txBody>
      </p:sp>
      <p:sp>
        <p:nvSpPr>
          <p:cNvPr id="3" name="Content Placeholder 2">
            <a:extLst>
              <a:ext uri="{FF2B5EF4-FFF2-40B4-BE49-F238E27FC236}">
                <a16:creationId xmlns:a16="http://schemas.microsoft.com/office/drawing/2014/main" xmlns="" id="{3C2E84B3-DEDB-42F1-8338-D3C63260708C}"/>
              </a:ext>
            </a:extLst>
          </p:cNvPr>
          <p:cNvSpPr>
            <a:spLocks noGrp="1"/>
          </p:cNvSpPr>
          <p:nvPr>
            <p:ph idx="1"/>
          </p:nvPr>
        </p:nvSpPr>
        <p:spPr>
          <a:xfrm>
            <a:off x="6172200" y="804672"/>
            <a:ext cx="5221224" cy="5230368"/>
          </a:xfrm>
        </p:spPr>
        <p:txBody>
          <a:bodyPr anchor="ctr">
            <a:normAutofit fontScale="85000" lnSpcReduction="10000"/>
          </a:bodyPr>
          <a:lstStyle/>
          <a:p>
            <a:r>
              <a:rPr lang="en-GB" sz="1800" dirty="0">
                <a:solidFill>
                  <a:schemeClr val="tx2"/>
                </a:solidFill>
              </a:rPr>
              <a:t>Doctors of The World UK :  support and Guidance for healthcare partners including Primary Care </a:t>
            </a:r>
            <a:r>
              <a:rPr lang="en-GB" sz="1800" dirty="0">
                <a:solidFill>
                  <a:schemeClr val="tx2"/>
                </a:solidFill>
                <a:hlinkClick r:id="rId2"/>
              </a:rPr>
              <a:t>Doctors of the World - Doctors of the World</a:t>
            </a:r>
            <a:r>
              <a:rPr lang="en-GB" sz="1800" dirty="0">
                <a:solidFill>
                  <a:schemeClr val="tx2"/>
                </a:solidFill>
              </a:rPr>
              <a:t> </a:t>
            </a:r>
          </a:p>
          <a:p>
            <a:r>
              <a:rPr lang="en-GB" sz="1800" dirty="0">
                <a:solidFill>
                  <a:schemeClr val="tx2"/>
                </a:solidFill>
                <a:hlinkClick r:id="rId3"/>
              </a:rPr>
              <a:t>Migrant Help (migranthelpuk.org)</a:t>
            </a:r>
            <a:endParaRPr lang="en-GB" sz="1800" dirty="0">
              <a:solidFill>
                <a:schemeClr val="tx2"/>
              </a:solidFill>
            </a:endParaRPr>
          </a:p>
          <a:p>
            <a:r>
              <a:rPr lang="en-GB" sz="1800" dirty="0">
                <a:solidFill>
                  <a:schemeClr val="tx2"/>
                </a:solidFill>
              </a:rPr>
              <a:t>Refugee Council </a:t>
            </a:r>
            <a:r>
              <a:rPr lang="en-GB" sz="1800" dirty="0">
                <a:solidFill>
                  <a:schemeClr val="tx2"/>
                </a:solidFill>
                <a:hlinkClick r:id="rId4"/>
              </a:rPr>
              <a:t>Homepage - Refugee Council</a:t>
            </a:r>
            <a:endParaRPr lang="en-GB" sz="1800" dirty="0">
              <a:solidFill>
                <a:schemeClr val="tx2"/>
              </a:solidFill>
            </a:endParaRPr>
          </a:p>
          <a:p>
            <a:r>
              <a:rPr lang="en-GB" sz="1800" dirty="0">
                <a:solidFill>
                  <a:schemeClr val="tx2"/>
                </a:solidFill>
              </a:rPr>
              <a:t>NRPF Network </a:t>
            </a:r>
            <a:r>
              <a:rPr lang="en-GB" sz="1800" dirty="0">
                <a:solidFill>
                  <a:schemeClr val="tx2"/>
                </a:solidFill>
                <a:hlinkClick r:id="rId5"/>
              </a:rPr>
              <a:t>Social care | NRPF (nrpfnetwork.org.uk)</a:t>
            </a:r>
            <a:endParaRPr lang="en-GB" sz="1800" dirty="0">
              <a:solidFill>
                <a:schemeClr val="tx2"/>
              </a:solidFill>
            </a:endParaRPr>
          </a:p>
          <a:p>
            <a:r>
              <a:rPr lang="en-GB" sz="1800" dirty="0">
                <a:solidFill>
                  <a:schemeClr val="tx2"/>
                </a:solidFill>
              </a:rPr>
              <a:t>British Medical Association Toolkit </a:t>
            </a:r>
            <a:r>
              <a:rPr lang="en-GB" sz="1800" dirty="0">
                <a:solidFill>
                  <a:schemeClr val="tx2"/>
                </a:solidFill>
                <a:hlinkClick r:id="rId6"/>
              </a:rPr>
              <a:t>Refugee and asylum seeker health toolkit (bma.org.uk)</a:t>
            </a:r>
            <a:endParaRPr lang="en-GB" sz="1800" dirty="0">
              <a:solidFill>
                <a:schemeClr val="tx2"/>
              </a:solidFill>
            </a:endParaRPr>
          </a:p>
          <a:p>
            <a:r>
              <a:rPr lang="en-GB" sz="1800" dirty="0">
                <a:solidFill>
                  <a:schemeClr val="tx2"/>
                </a:solidFill>
              </a:rPr>
              <a:t>Helen Bamber Foundation </a:t>
            </a:r>
            <a:r>
              <a:rPr lang="en-GB" sz="1800" dirty="0">
                <a:solidFill>
                  <a:schemeClr val="tx2"/>
                </a:solidFill>
                <a:hlinkClick r:id="rId7"/>
              </a:rPr>
              <a:t>Helen Bamber Foundation | Strength to Fly</a:t>
            </a:r>
            <a:r>
              <a:rPr lang="en-GB" sz="1800" dirty="0">
                <a:solidFill>
                  <a:schemeClr val="tx2"/>
                </a:solidFill>
              </a:rPr>
              <a:t> </a:t>
            </a:r>
          </a:p>
          <a:p>
            <a:r>
              <a:rPr lang="en-GB" sz="1800" dirty="0">
                <a:solidFill>
                  <a:schemeClr val="tx2"/>
                </a:solidFill>
              </a:rPr>
              <a:t>Migrant Child Health </a:t>
            </a:r>
            <a:r>
              <a:rPr lang="en-GB" sz="1800" dirty="0">
                <a:solidFill>
                  <a:schemeClr val="tx2"/>
                </a:solidFill>
                <a:hlinkClick r:id="rId8"/>
              </a:rPr>
              <a:t>https://www.gov.uk/guidance/childrens-health-migrant-health-guide</a:t>
            </a:r>
            <a:r>
              <a:rPr lang="en-GB" sz="1800" dirty="0">
                <a:solidFill>
                  <a:schemeClr val="tx2"/>
                </a:solidFill>
              </a:rPr>
              <a:t> </a:t>
            </a:r>
            <a:r>
              <a:rPr lang="en-GB" sz="1800" dirty="0">
                <a:solidFill>
                  <a:schemeClr val="tx2"/>
                </a:solidFill>
                <a:hlinkClick r:id="rId8"/>
              </a:rPr>
              <a:t> </a:t>
            </a:r>
          </a:p>
          <a:p>
            <a:r>
              <a:rPr lang="en-GB" sz="1800" dirty="0">
                <a:solidFill>
                  <a:schemeClr val="tx2"/>
                </a:solidFill>
              </a:rPr>
              <a:t>Slavery and Trafficking </a:t>
            </a:r>
            <a:r>
              <a:rPr lang="en-GB" sz="1800" dirty="0">
                <a:solidFill>
                  <a:schemeClr val="tx2"/>
                </a:solidFill>
                <a:hlinkClick r:id="rId9"/>
              </a:rPr>
              <a:t>https://www.gov.uk/government/collections/modern-slavery</a:t>
            </a:r>
            <a:r>
              <a:rPr lang="en-GB" sz="1800" dirty="0">
                <a:solidFill>
                  <a:schemeClr val="tx2"/>
                </a:solidFill>
              </a:rPr>
              <a:t> </a:t>
            </a:r>
          </a:p>
          <a:p>
            <a:r>
              <a:rPr lang="en-GB" sz="1800" dirty="0">
                <a:solidFill>
                  <a:schemeClr val="tx2"/>
                </a:solidFill>
              </a:rPr>
              <a:t>Migrant Health Guide </a:t>
            </a:r>
            <a:r>
              <a:rPr lang="en-GB" sz="1800" dirty="0">
                <a:solidFill>
                  <a:schemeClr val="tx2"/>
                </a:solidFill>
                <a:hlinkClick r:id="rId10"/>
              </a:rPr>
              <a:t>https://www.gov.uk/government/collections/migrant-health-guide</a:t>
            </a:r>
            <a:endParaRPr lang="en-GB" sz="1800" dirty="0">
              <a:solidFill>
                <a:schemeClr val="tx2"/>
              </a:solidFill>
            </a:endParaRPr>
          </a:p>
          <a:p>
            <a:r>
              <a:rPr lang="en-GB" sz="1800" dirty="0">
                <a:solidFill>
                  <a:schemeClr val="tx2"/>
                </a:solidFill>
              </a:rPr>
              <a:t>UASC health </a:t>
            </a:r>
            <a:r>
              <a:rPr lang="en-GB" sz="1800" dirty="0">
                <a:solidFill>
                  <a:schemeClr val="tx2"/>
                </a:solidFill>
                <a:hlinkClick r:id="rId11"/>
              </a:rPr>
              <a:t>https://www.uaschealth.org/</a:t>
            </a:r>
            <a:r>
              <a:rPr lang="en-GB" sz="1800" dirty="0">
                <a:solidFill>
                  <a:schemeClr val="tx2"/>
                </a:solidFill>
              </a:rPr>
              <a:t>  </a:t>
            </a:r>
          </a:p>
          <a:p>
            <a:r>
              <a:rPr lang="en-GB" sz="1800" dirty="0">
                <a:solidFill>
                  <a:schemeClr val="tx2"/>
                </a:solidFill>
              </a:rPr>
              <a:t>Good Practice in Social Care for Refugees and Asylum Seekers </a:t>
            </a:r>
            <a:r>
              <a:rPr lang="en-GB" sz="1600" dirty="0">
                <a:hlinkClick r:id="rId12"/>
              </a:rPr>
              <a:t>Good practice in social care for refugees and asylum seekers - Home (scie.org.uk)</a:t>
            </a:r>
            <a:r>
              <a:rPr lang="en-GB" sz="1600" dirty="0"/>
              <a:t> </a:t>
            </a:r>
            <a:endParaRPr lang="en-GB" sz="1600" dirty="0">
              <a:solidFill>
                <a:schemeClr val="tx2"/>
              </a:solidFill>
            </a:endParaRPr>
          </a:p>
        </p:txBody>
      </p:sp>
    </p:spTree>
    <p:extLst>
      <p:ext uri="{BB962C8B-B14F-4D97-AF65-F5344CB8AC3E}">
        <p14:creationId xmlns:p14="http://schemas.microsoft.com/office/powerpoint/2010/main" val="260255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1AC830E6-801C-4C83-8DE0-66336D0CECFA}"/>
              </a:ext>
            </a:extLst>
          </p:cNvPr>
          <p:cNvGrpSpPr/>
          <p:nvPr/>
        </p:nvGrpSpPr>
        <p:grpSpPr>
          <a:xfrm>
            <a:off x="1961354" y="540045"/>
            <a:ext cx="8946131" cy="981611"/>
            <a:chOff x="5817326" y="963710"/>
            <a:chExt cx="6080536" cy="1216617"/>
          </a:xfrm>
        </p:grpSpPr>
        <p:sp>
          <p:nvSpPr>
            <p:cNvPr id="2" name="TextBox 1">
              <a:extLst>
                <a:ext uri="{FF2B5EF4-FFF2-40B4-BE49-F238E27FC236}">
                  <a16:creationId xmlns:a16="http://schemas.microsoft.com/office/drawing/2014/main" xmlns="" id="{7056F713-E646-4D2F-BE9F-A101B9C9D606}"/>
                </a:ext>
              </a:extLst>
            </p:cNvPr>
            <p:cNvSpPr txBox="1"/>
            <p:nvPr/>
          </p:nvSpPr>
          <p:spPr>
            <a:xfrm>
              <a:off x="5817326" y="1375954"/>
              <a:ext cx="6080536" cy="804373"/>
            </a:xfrm>
            <a:prstGeom prst="rect">
              <a:avLst/>
            </a:prstGeom>
            <a:noFill/>
            <a:ln w="15875">
              <a:solidFill>
                <a:srgbClr val="F9393E"/>
              </a:solidFill>
            </a:ln>
          </p:spPr>
          <p:txBody>
            <a:bodyPr wrap="square" lIns="216000" tIns="135000" rIns="216000" bIns="8100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40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Person who has departed their country of origin and officially applied for asylum in another country but is awaiting a decision on their request for refugee status</a:t>
              </a:r>
            </a:p>
          </p:txBody>
        </p:sp>
        <p:sp>
          <p:nvSpPr>
            <p:cNvPr id="9" name="Rectangle: Rounded Corners 8">
              <a:extLst>
                <a:ext uri="{FF2B5EF4-FFF2-40B4-BE49-F238E27FC236}">
                  <a16:creationId xmlns:a16="http://schemas.microsoft.com/office/drawing/2014/main" xmlns="" id="{ECB30979-3AFE-4B08-9AF2-26DC6935B4CC}"/>
                </a:ext>
              </a:extLst>
            </p:cNvPr>
            <p:cNvSpPr/>
            <p:nvPr/>
          </p:nvSpPr>
          <p:spPr>
            <a:xfrm>
              <a:off x="5817326" y="963710"/>
              <a:ext cx="2880000" cy="412245"/>
            </a:xfrm>
            <a:prstGeom prst="roundRect">
              <a:avLst/>
            </a:prstGeom>
            <a:solidFill>
              <a:srgbClr val="FB8486"/>
            </a:solidFill>
            <a:ln>
              <a:solidFill>
                <a:srgbClr val="F9393E">
                  <a:alpha val="9686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Asylum seeker</a:t>
              </a:r>
            </a:p>
          </p:txBody>
        </p:sp>
      </p:grpSp>
      <p:grpSp>
        <p:nvGrpSpPr>
          <p:cNvPr id="19" name="Group 18">
            <a:extLst>
              <a:ext uri="{FF2B5EF4-FFF2-40B4-BE49-F238E27FC236}">
                <a16:creationId xmlns:a16="http://schemas.microsoft.com/office/drawing/2014/main" xmlns="" id="{37ABC227-560C-4040-A1AB-CD8919C4C863}"/>
              </a:ext>
            </a:extLst>
          </p:cNvPr>
          <p:cNvGrpSpPr/>
          <p:nvPr/>
        </p:nvGrpSpPr>
        <p:grpSpPr>
          <a:xfrm>
            <a:off x="1961354" y="1638245"/>
            <a:ext cx="8946132" cy="1808419"/>
            <a:chOff x="5817324" y="1101226"/>
            <a:chExt cx="6080537" cy="2187251"/>
          </a:xfrm>
        </p:grpSpPr>
        <p:sp>
          <p:nvSpPr>
            <p:cNvPr id="20" name="TextBox 19">
              <a:extLst>
                <a:ext uri="{FF2B5EF4-FFF2-40B4-BE49-F238E27FC236}">
                  <a16:creationId xmlns:a16="http://schemas.microsoft.com/office/drawing/2014/main" xmlns="" id="{827E06CC-4BC0-4BC2-81E0-AF20E9460688}"/>
                </a:ext>
              </a:extLst>
            </p:cNvPr>
            <p:cNvSpPr txBox="1"/>
            <p:nvPr/>
          </p:nvSpPr>
          <p:spPr>
            <a:xfrm>
              <a:off x="5817324" y="1461226"/>
              <a:ext cx="6080537" cy="1827251"/>
            </a:xfrm>
            <a:prstGeom prst="rect">
              <a:avLst/>
            </a:prstGeom>
            <a:noFill/>
            <a:ln w="15875">
              <a:solidFill>
                <a:schemeClr val="accent4">
                  <a:lumMod val="75000"/>
                </a:schemeClr>
              </a:solidFill>
            </a:ln>
          </p:spPr>
          <p:txBody>
            <a:bodyPr wrap="square" lIns="216000" tIns="135000" rIns="216000" bIns="8100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40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 person who ‘owing to a well-founded fear of being persecuted for reasons of race, religion, nationality, membership of a particular social group, or political opinion, is outside the country of his nationality, and is unable to or, owing to such fear, is unwilling to avail himself of the protection of that country’ 1951 Refugee Convention (Geneva </a:t>
              </a:r>
              <a:r>
                <a:rPr lang="en-GB" sz="1400" dirty="0">
                  <a:hlinkClick r:id="rId3"/>
                </a:rPr>
                <a:t>UNHCR - The 1951 Refugee Convention</a:t>
              </a:r>
              <a:r>
                <a:rPr lang="en-GB" sz="1400" dirty="0"/>
                <a:t>) </a:t>
              </a:r>
              <a:r>
                <a:rPr kumimoji="0" lang="en-GB" sz="140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 Refugees can be resettled to the UK via the Mandate Scheme, the UK Resettlement Scheme (UKRS) Community Sponsorship Scheme Afghan Relocation and Assistance Policy (ARAP)  and the Afghan Citizens Resettlement Scheme (ACRS).</a:t>
              </a:r>
            </a:p>
          </p:txBody>
        </p:sp>
        <p:sp>
          <p:nvSpPr>
            <p:cNvPr id="21" name="Rectangle: Rounded Corners 20">
              <a:extLst>
                <a:ext uri="{FF2B5EF4-FFF2-40B4-BE49-F238E27FC236}">
                  <a16:creationId xmlns:a16="http://schemas.microsoft.com/office/drawing/2014/main" xmlns="" id="{19A7DA72-D3B9-48A7-9449-28C0EED311B1}"/>
                </a:ext>
              </a:extLst>
            </p:cNvPr>
            <p:cNvSpPr/>
            <p:nvPr/>
          </p:nvSpPr>
          <p:spPr>
            <a:xfrm>
              <a:off x="5817324" y="1101226"/>
              <a:ext cx="2880000" cy="360000"/>
            </a:xfrm>
            <a:prstGeom prst="roundRect">
              <a:avLst/>
            </a:prstGeom>
            <a:solidFill>
              <a:srgbClr val="FCCF4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Refugee</a:t>
              </a:r>
              <a:endParaRPr kumimoji="0" lang="en-GB" sz="15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pSp>
      <p:grpSp>
        <p:nvGrpSpPr>
          <p:cNvPr id="22" name="Group 21">
            <a:extLst>
              <a:ext uri="{FF2B5EF4-FFF2-40B4-BE49-F238E27FC236}">
                <a16:creationId xmlns:a16="http://schemas.microsoft.com/office/drawing/2014/main" xmlns="" id="{AAA64C6A-390F-4D4E-9281-65954455493B}"/>
              </a:ext>
            </a:extLst>
          </p:cNvPr>
          <p:cNvGrpSpPr/>
          <p:nvPr/>
        </p:nvGrpSpPr>
        <p:grpSpPr>
          <a:xfrm>
            <a:off x="1961354" y="3393868"/>
            <a:ext cx="8946131" cy="961155"/>
            <a:chOff x="5817325" y="1033935"/>
            <a:chExt cx="6080537" cy="1053104"/>
          </a:xfrm>
        </p:grpSpPr>
        <p:sp>
          <p:nvSpPr>
            <p:cNvPr id="23" name="TextBox 22">
              <a:extLst>
                <a:ext uri="{FF2B5EF4-FFF2-40B4-BE49-F238E27FC236}">
                  <a16:creationId xmlns:a16="http://schemas.microsoft.com/office/drawing/2014/main" xmlns="" id="{3E659902-12E8-4E40-B709-BF754D75A821}"/>
                </a:ext>
              </a:extLst>
            </p:cNvPr>
            <p:cNvSpPr txBox="1"/>
            <p:nvPr/>
          </p:nvSpPr>
          <p:spPr>
            <a:xfrm>
              <a:off x="5817326" y="1375955"/>
              <a:ext cx="6080536" cy="711084"/>
            </a:xfrm>
            <a:prstGeom prst="rect">
              <a:avLst/>
            </a:prstGeom>
            <a:noFill/>
            <a:ln w="15875">
              <a:solidFill>
                <a:schemeClr val="accent5">
                  <a:lumMod val="75000"/>
                </a:schemeClr>
              </a:solidFill>
            </a:ln>
          </p:spPr>
          <p:txBody>
            <a:bodyPr wrap="square" lIns="216000" tIns="135000" rIns="216000" bIns="8100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40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Undocumented migrants may have entered the UK legally but have lost their right of residence or entered the UK illegally and do not have the right of residence.</a:t>
              </a:r>
            </a:p>
          </p:txBody>
        </p:sp>
        <p:sp>
          <p:nvSpPr>
            <p:cNvPr id="24" name="Rectangle: Rounded Corners 23">
              <a:extLst>
                <a:ext uri="{FF2B5EF4-FFF2-40B4-BE49-F238E27FC236}">
                  <a16:creationId xmlns:a16="http://schemas.microsoft.com/office/drawing/2014/main" xmlns="" id="{DB35B282-5120-4406-8CD4-A9A1A5C6FA57}"/>
                </a:ext>
              </a:extLst>
            </p:cNvPr>
            <p:cNvSpPr/>
            <p:nvPr/>
          </p:nvSpPr>
          <p:spPr>
            <a:xfrm>
              <a:off x="5817325" y="1033935"/>
              <a:ext cx="3388067" cy="342020"/>
            </a:xfrm>
            <a:prstGeom prst="roundRect">
              <a:avLst/>
            </a:prstGeom>
            <a:solidFill>
              <a:srgbClr val="53B2E8"/>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Undocumented</a:t>
              </a:r>
              <a:r>
                <a:rPr kumimoji="0" lang="en-GB" sz="1500" b="1" i="0" u="none" strike="noStrike" kern="1200" cap="none" spc="0" normalizeH="0" baseline="0" noProof="0" dirty="0">
                  <a:ln>
                    <a:noFill/>
                  </a:ln>
                  <a:solidFill>
                    <a:prstClr val="white"/>
                  </a:solidFill>
                  <a:effectLst/>
                  <a:uLnTx/>
                  <a:uFillTx/>
                  <a:latin typeface="Gill Sans MT" panose="020B0502020104020203"/>
                  <a:ea typeface="+mn-ea"/>
                  <a:cs typeface="+mn-cs"/>
                </a:rPr>
                <a:t> migrant</a:t>
              </a:r>
            </a:p>
          </p:txBody>
        </p:sp>
      </p:grpSp>
      <p:sp>
        <p:nvSpPr>
          <p:cNvPr id="14" name="TextBox 13">
            <a:extLst>
              <a:ext uri="{FF2B5EF4-FFF2-40B4-BE49-F238E27FC236}">
                <a16:creationId xmlns:a16="http://schemas.microsoft.com/office/drawing/2014/main" xmlns="" id="{4B2207E1-5FB5-490A-9E4E-97A591F96E24}"/>
              </a:ext>
            </a:extLst>
          </p:cNvPr>
          <p:cNvSpPr txBox="1"/>
          <p:nvPr/>
        </p:nvSpPr>
        <p:spPr>
          <a:xfrm rot="16200000">
            <a:off x="-1697354" y="2931497"/>
            <a:ext cx="5695950" cy="820782"/>
          </a:xfrm>
          <a:prstGeom prst="rect">
            <a:avLst/>
          </a:prstGeom>
          <a:solidFill>
            <a:srgbClr val="FEA35E"/>
          </a:solidFill>
        </p:spPr>
        <p:txBody>
          <a:bodyPr wrap="square" rtlCol="0" anchor="ctr">
            <a:norm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accent1"/>
                </a:solidFill>
                <a:effectLst/>
                <a:uLnTx/>
                <a:uFillTx/>
                <a:latin typeface="Arial" panose="020B0604020202020204" pitchFamily="34" charset="0"/>
                <a:cs typeface="Arial" panose="020B0604020202020204" pitchFamily="34" charset="0"/>
              </a:rPr>
              <a:t>Vulnerable migrants  </a:t>
            </a:r>
          </a:p>
        </p:txBody>
      </p:sp>
      <p:grpSp>
        <p:nvGrpSpPr>
          <p:cNvPr id="15" name="Group 14">
            <a:extLst>
              <a:ext uri="{FF2B5EF4-FFF2-40B4-BE49-F238E27FC236}">
                <a16:creationId xmlns:a16="http://schemas.microsoft.com/office/drawing/2014/main" xmlns="" id="{069DA7F5-9D24-439F-B03E-C678B809544F}"/>
              </a:ext>
            </a:extLst>
          </p:cNvPr>
          <p:cNvGrpSpPr/>
          <p:nvPr/>
        </p:nvGrpSpPr>
        <p:grpSpPr>
          <a:xfrm>
            <a:off x="1961354" y="4632889"/>
            <a:ext cx="8946128" cy="1060782"/>
            <a:chOff x="1038900" y="570215"/>
            <a:chExt cx="7516055" cy="1547220"/>
          </a:xfrm>
        </p:grpSpPr>
        <p:sp>
          <p:nvSpPr>
            <p:cNvPr id="16" name="TextBox 15">
              <a:extLst>
                <a:ext uri="{FF2B5EF4-FFF2-40B4-BE49-F238E27FC236}">
                  <a16:creationId xmlns:a16="http://schemas.microsoft.com/office/drawing/2014/main" xmlns="" id="{34359E30-B4DB-4A7E-9F32-8612ACE49AF4}"/>
                </a:ext>
              </a:extLst>
            </p:cNvPr>
            <p:cNvSpPr txBox="1"/>
            <p:nvPr/>
          </p:nvSpPr>
          <p:spPr>
            <a:xfrm>
              <a:off x="1038900" y="1061623"/>
              <a:ext cx="7516055" cy="1055812"/>
            </a:xfrm>
            <a:prstGeom prst="rect">
              <a:avLst/>
            </a:prstGeom>
            <a:noFill/>
            <a:ln w="25400">
              <a:solidFill>
                <a:schemeClr val="accent1">
                  <a:lumMod val="75000"/>
                </a:schemeClr>
              </a:solidFill>
            </a:ln>
          </p:spPr>
          <p:txBody>
            <a:bodyPr wrap="square" lIns="81000" tIns="162000" rIns="81000" rtlCol="0">
              <a:no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40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Can include: People seeking asylum; refugees; unaccompanied children; people who have been trafficked; undocumented migrants; low paid migrant workers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35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350" b="1"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400" b="1"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Whilst legal status differs between groups, statutory safeguarding applies equally</a:t>
              </a:r>
            </a:p>
            <a:p>
              <a:pPr marL="216000" marR="0" lvl="0" indent="-216000" algn="l" defTabSz="6858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GB"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17" name="Rectangle: Rounded Corners 16">
              <a:extLst>
                <a:ext uri="{FF2B5EF4-FFF2-40B4-BE49-F238E27FC236}">
                  <a16:creationId xmlns:a16="http://schemas.microsoft.com/office/drawing/2014/main" xmlns="" id="{15393BCB-A0ED-4874-BD48-8C75A1DF3611}"/>
                </a:ext>
              </a:extLst>
            </p:cNvPr>
            <p:cNvSpPr/>
            <p:nvPr/>
          </p:nvSpPr>
          <p:spPr>
            <a:xfrm>
              <a:off x="1038900" y="570215"/>
              <a:ext cx="4210983" cy="461570"/>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Vulnerable</a:t>
              </a:r>
              <a:r>
                <a:rPr kumimoji="0" lang="en-GB" sz="1500" b="1" i="0" u="none" strike="noStrike" kern="1200" cap="none" spc="0" normalizeH="0" baseline="0" noProof="0" dirty="0">
                  <a:ln>
                    <a:noFill/>
                  </a:ln>
                  <a:solidFill>
                    <a:prstClr val="white"/>
                  </a:solidFill>
                  <a:effectLst/>
                  <a:uLnTx/>
                  <a:uFillTx/>
                  <a:latin typeface="Gill Sans MT" panose="020B0502020104020203"/>
                  <a:ea typeface="+mn-ea"/>
                  <a:cs typeface="+mn-cs"/>
                </a:rPr>
                <a:t> migrants</a:t>
              </a:r>
            </a:p>
          </p:txBody>
        </p:sp>
      </p:grpSp>
    </p:spTree>
    <p:extLst>
      <p:ext uri="{BB962C8B-B14F-4D97-AF65-F5344CB8AC3E}">
        <p14:creationId xmlns:p14="http://schemas.microsoft.com/office/powerpoint/2010/main" val="1722882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AD984BD5-1A35-45E7-AB5C-DAE5804C2FF6}"/>
              </a:ext>
            </a:extLst>
          </p:cNvPr>
          <p:cNvGrpSpPr/>
          <p:nvPr/>
        </p:nvGrpSpPr>
        <p:grpSpPr>
          <a:xfrm>
            <a:off x="1965832" y="908432"/>
            <a:ext cx="8856243" cy="1921542"/>
            <a:chOff x="5817326" y="931040"/>
            <a:chExt cx="5599611" cy="1309395"/>
          </a:xfrm>
        </p:grpSpPr>
        <p:sp>
          <p:nvSpPr>
            <p:cNvPr id="6" name="TextBox 5">
              <a:extLst>
                <a:ext uri="{FF2B5EF4-FFF2-40B4-BE49-F238E27FC236}">
                  <a16:creationId xmlns:a16="http://schemas.microsoft.com/office/drawing/2014/main" xmlns="" id="{036D2FB8-A920-4DFF-8617-F76E64DBAE46}"/>
                </a:ext>
              </a:extLst>
            </p:cNvPr>
            <p:cNvSpPr txBox="1"/>
            <p:nvPr/>
          </p:nvSpPr>
          <p:spPr>
            <a:xfrm>
              <a:off x="5817326" y="1504570"/>
              <a:ext cx="5599611" cy="735865"/>
            </a:xfrm>
            <a:prstGeom prst="rect">
              <a:avLst/>
            </a:prstGeom>
            <a:noFill/>
            <a:ln w="15875">
              <a:solidFill>
                <a:srgbClr val="F9393E"/>
              </a:solidFill>
            </a:ln>
          </p:spPr>
          <p:txBody>
            <a:bodyPr wrap="square" lIns="216000" tIns="135000" rIns="216000" bIns="81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The Home Office has a statutory obligation to provide support including accommodation to destitute asylum seekers whilst their claims are being considered. This is used in the form of hotels  managed by Home Office commissioned providers - used to house either single adults or families with children. People are sometimes moved at short notice. </a:t>
              </a:r>
            </a:p>
          </p:txBody>
        </p:sp>
        <p:sp>
          <p:nvSpPr>
            <p:cNvPr id="7" name="Rectangle: Rounded Corners 6">
              <a:extLst>
                <a:ext uri="{FF2B5EF4-FFF2-40B4-BE49-F238E27FC236}">
                  <a16:creationId xmlns:a16="http://schemas.microsoft.com/office/drawing/2014/main" xmlns="" id="{16081DE1-BACB-4BFD-8408-ADD25C176B1C}"/>
                </a:ext>
              </a:extLst>
            </p:cNvPr>
            <p:cNvSpPr/>
            <p:nvPr/>
          </p:nvSpPr>
          <p:spPr>
            <a:xfrm>
              <a:off x="5817326" y="931040"/>
              <a:ext cx="3471237" cy="444914"/>
            </a:xfrm>
            <a:prstGeom prst="roundRect">
              <a:avLst/>
            </a:prstGeom>
            <a:solidFill>
              <a:srgbClr val="FB8486"/>
            </a:solidFill>
            <a:ln>
              <a:solidFill>
                <a:srgbClr val="F9393E">
                  <a:alpha val="9686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Initial Contingency Accommodation (IA) </a:t>
              </a:r>
            </a:p>
          </p:txBody>
        </p:sp>
      </p:grpSp>
      <p:sp>
        <p:nvSpPr>
          <p:cNvPr id="8" name="TextBox 7">
            <a:extLst>
              <a:ext uri="{FF2B5EF4-FFF2-40B4-BE49-F238E27FC236}">
                <a16:creationId xmlns:a16="http://schemas.microsoft.com/office/drawing/2014/main" xmlns="" id="{86EFDEDE-50B2-4427-96B6-6C7E71B1B178}"/>
              </a:ext>
            </a:extLst>
          </p:cNvPr>
          <p:cNvSpPr txBox="1"/>
          <p:nvPr/>
        </p:nvSpPr>
        <p:spPr>
          <a:xfrm rot="16200000">
            <a:off x="-1786060" y="2961914"/>
            <a:ext cx="5881890" cy="934172"/>
          </a:xfrm>
          <a:prstGeom prst="rect">
            <a:avLst/>
          </a:prstGeom>
          <a:solidFill>
            <a:srgbClr val="FEA35E"/>
          </a:solidFill>
        </p:spPr>
        <p:txBody>
          <a:bodyPr wrap="square" rtlCol="0" anchor="ctr">
            <a:norm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accent1"/>
                </a:solidFill>
                <a:effectLst/>
                <a:uLnTx/>
                <a:uFillTx/>
                <a:latin typeface="Arial" panose="020B0604020202020204" pitchFamily="34" charset="0"/>
                <a:cs typeface="Arial" panose="020B0604020202020204" pitchFamily="34" charset="0"/>
              </a:rPr>
              <a:t>Accommodation</a:t>
            </a:r>
            <a:r>
              <a:rPr kumimoji="0" lang="en-GB"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r>
              <a:rPr kumimoji="0" lang="en-GB" sz="2400" b="1" i="0" u="none" strike="noStrike" kern="1200" cap="none" spc="0" normalizeH="0" baseline="0" noProof="0" dirty="0">
                <a:ln>
                  <a:noFill/>
                </a:ln>
                <a:solidFill>
                  <a:schemeClr val="accent1"/>
                </a:solidFill>
                <a:effectLst/>
                <a:uLnTx/>
                <a:uFillTx/>
                <a:latin typeface="Arial" panose="020B0604020202020204" pitchFamily="34" charset="0"/>
                <a:cs typeface="Arial" panose="020B0604020202020204" pitchFamily="34" charset="0"/>
              </a:rPr>
              <a:t>Terminology</a:t>
            </a:r>
          </a:p>
        </p:txBody>
      </p:sp>
      <p:grpSp>
        <p:nvGrpSpPr>
          <p:cNvPr id="9" name="Group 8">
            <a:extLst>
              <a:ext uri="{FF2B5EF4-FFF2-40B4-BE49-F238E27FC236}">
                <a16:creationId xmlns:a16="http://schemas.microsoft.com/office/drawing/2014/main" xmlns="" id="{947BF047-B1AB-466C-B17B-E82184A38F4D}"/>
              </a:ext>
            </a:extLst>
          </p:cNvPr>
          <p:cNvGrpSpPr/>
          <p:nvPr/>
        </p:nvGrpSpPr>
        <p:grpSpPr>
          <a:xfrm>
            <a:off x="1965832" y="3500435"/>
            <a:ext cx="8944288" cy="2066675"/>
            <a:chOff x="5817324" y="718527"/>
            <a:chExt cx="5625337" cy="2566017"/>
          </a:xfrm>
        </p:grpSpPr>
        <p:sp>
          <p:nvSpPr>
            <p:cNvPr id="10" name="TextBox 9">
              <a:extLst>
                <a:ext uri="{FF2B5EF4-FFF2-40B4-BE49-F238E27FC236}">
                  <a16:creationId xmlns:a16="http://schemas.microsoft.com/office/drawing/2014/main" xmlns="" id="{3B4A4AF0-7629-4759-8738-F7A6E4F7A065}"/>
                </a:ext>
              </a:extLst>
            </p:cNvPr>
            <p:cNvSpPr txBox="1"/>
            <p:nvPr/>
          </p:nvSpPr>
          <p:spPr>
            <a:xfrm>
              <a:off x="5817324" y="1685798"/>
              <a:ext cx="5625337" cy="1598746"/>
            </a:xfrm>
            <a:prstGeom prst="rect">
              <a:avLst/>
            </a:prstGeom>
            <a:noFill/>
            <a:ln w="15875">
              <a:solidFill>
                <a:schemeClr val="accent4">
                  <a:lumMod val="75000"/>
                </a:schemeClr>
              </a:solidFill>
            </a:ln>
          </p:spPr>
          <p:txBody>
            <a:bodyPr wrap="square" lIns="216000" tIns="135000" rIns="216000" bIns="81000"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202124"/>
                  </a:solidFill>
                  <a:effectLst/>
                  <a:uLnTx/>
                  <a:uFillTx/>
                  <a:latin typeface="Arial" panose="020B0604020202020204" pitchFamily="34" charset="0"/>
                  <a:cs typeface="Arial" panose="020B0604020202020204" pitchFamily="34" charset="0"/>
                </a:rPr>
                <a:t>Longer-term temporary accommodation managed by accommodation providers on behalf of the Home Office. People and families will  be able to stay in dispersal accommodation until  their asylum claim has been fully determined. It is not always possible to stay in the same property and people will often move around the country. </a:t>
              </a:r>
              <a:endParaRPr kumimoji="0" lang="en-GB" sz="1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35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1" name="Rectangle: Rounded Corners 10">
              <a:extLst>
                <a:ext uri="{FF2B5EF4-FFF2-40B4-BE49-F238E27FC236}">
                  <a16:creationId xmlns:a16="http://schemas.microsoft.com/office/drawing/2014/main" xmlns="" id="{6E05A1C1-BD29-49AD-8CDD-29C4068F6497}"/>
                </a:ext>
              </a:extLst>
            </p:cNvPr>
            <p:cNvSpPr/>
            <p:nvPr/>
          </p:nvSpPr>
          <p:spPr>
            <a:xfrm>
              <a:off x="5818060" y="718527"/>
              <a:ext cx="2880000" cy="742700"/>
            </a:xfrm>
            <a:prstGeom prst="roundRect">
              <a:avLst/>
            </a:prstGeom>
            <a:solidFill>
              <a:srgbClr val="FCCF4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Dispersal Accommodation </a:t>
              </a:r>
            </a:p>
          </p:txBody>
        </p:sp>
      </p:grpSp>
    </p:spTree>
    <p:extLst>
      <p:ext uri="{BB962C8B-B14F-4D97-AF65-F5344CB8AC3E}">
        <p14:creationId xmlns:p14="http://schemas.microsoft.com/office/powerpoint/2010/main" val="3028928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D1942232-83D0-49E2-AF9B-1F97E3C1EF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E9E70D72-6E23-4015-A4A6-85C120C191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B0D154E9-3BC0-4BE2-B332-697C028F5544}"/>
              </a:ext>
            </a:extLst>
          </p:cNvPr>
          <p:cNvSpPr>
            <a:spLocks noGrp="1"/>
          </p:cNvSpPr>
          <p:nvPr>
            <p:ph type="title"/>
          </p:nvPr>
        </p:nvSpPr>
        <p:spPr>
          <a:xfrm>
            <a:off x="1179576" y="1163848"/>
            <a:ext cx="9829800" cy="1325880"/>
          </a:xfrm>
        </p:spPr>
        <p:txBody>
          <a:bodyPr anchor="b">
            <a:normAutofit fontScale="90000"/>
          </a:bodyPr>
          <a:lstStyle/>
          <a:p>
            <a:pPr algn="ctr"/>
            <a:r>
              <a:rPr lang="en-GB" sz="3300" dirty="0">
                <a:solidFill>
                  <a:schemeClr val="tx2"/>
                </a:solidFill>
              </a:rPr>
              <a:t>Frequently Asked Questions about Home Office Asylum Accommodation and Support Contracts (AASC) for Asylum Seekers and Other Vulnerable Migrants</a:t>
            </a:r>
          </a:p>
        </p:txBody>
      </p:sp>
      <p:grpSp>
        <p:nvGrpSpPr>
          <p:cNvPr id="15" name="Group 14">
            <a:extLst>
              <a:ext uri="{FF2B5EF4-FFF2-40B4-BE49-F238E27FC236}">
                <a16:creationId xmlns:a16="http://schemas.microsoft.com/office/drawing/2014/main" xmlns="" id="{C28A977F-B603-4D81-B0FC-C8DE048A793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05" y="-1"/>
            <a:ext cx="3362070" cy="2522848"/>
            <a:chOff x="-305" y="-1"/>
            <a:chExt cx="3832880" cy="2876136"/>
          </a:xfrm>
        </p:grpSpPr>
        <p:sp>
          <p:nvSpPr>
            <p:cNvPr id="16" name="Freeform: Shape 15">
              <a:extLst>
                <a:ext uri="{FF2B5EF4-FFF2-40B4-BE49-F238E27FC236}">
                  <a16:creationId xmlns:a16="http://schemas.microsoft.com/office/drawing/2014/main" xmlns="" id="{0183CE8C-E039-4B2F-A36E-5FD5CD5DE1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xmlns="" id="{3EB77281-FAB4-40D0-B3F3-264EC4AB20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xmlns="" id="{815E59F3-75FC-494F-8737-5F00A4964F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xmlns="" id="{43ADDCFA-B066-4D79-AB71-062E66E58F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Content Placeholder 3" descr="Asylum Accommodation and Support Contracts (AASC)">
            <a:extLst>
              <a:ext uri="{FF2B5EF4-FFF2-40B4-BE49-F238E27FC236}">
                <a16:creationId xmlns:a16="http://schemas.microsoft.com/office/drawing/2014/main" xmlns="" id="{83E2D1CB-34FA-4F28-8DEE-197469B3DFF5}"/>
              </a:ext>
              <a:ext uri="{C183D7F6-B498-43B3-948B-1728B52AA6E4}">
                <adec:decorative xmlns:adec="http://schemas.microsoft.com/office/drawing/2017/decorative" xmlns="" val="0"/>
              </a:ext>
            </a:extLst>
          </p:cNvPr>
          <p:cNvPicPr>
            <a:picLocks noChangeAspect="1"/>
          </p:cNvPicPr>
          <p:nvPr/>
        </p:nvPicPr>
        <p:blipFill>
          <a:blip r:embed="rId2"/>
          <a:stretch>
            <a:fillRect/>
          </a:stretch>
        </p:blipFill>
        <p:spPr>
          <a:xfrm>
            <a:off x="523802" y="1919730"/>
            <a:ext cx="10195035" cy="4550644"/>
          </a:xfrm>
          <a:prstGeom prst="rect">
            <a:avLst/>
          </a:prstGeom>
        </p:spPr>
      </p:pic>
      <p:sp>
        <p:nvSpPr>
          <p:cNvPr id="8" name="Content Placeholder 7">
            <a:extLst>
              <a:ext uri="{FF2B5EF4-FFF2-40B4-BE49-F238E27FC236}">
                <a16:creationId xmlns:a16="http://schemas.microsoft.com/office/drawing/2014/main" xmlns="" id="{C4689155-5A42-D2D1-8631-57F5AA2E61B0}"/>
              </a:ext>
            </a:extLst>
          </p:cNvPr>
          <p:cNvSpPr>
            <a:spLocks noGrp="1"/>
          </p:cNvSpPr>
          <p:nvPr>
            <p:ph idx="1"/>
          </p:nvPr>
        </p:nvSpPr>
        <p:spPr>
          <a:xfrm>
            <a:off x="15747998" y="2827419"/>
            <a:ext cx="792481" cy="3227626"/>
          </a:xfrm>
        </p:spPr>
        <p:txBody>
          <a:bodyPr anchor="ctr">
            <a:normAutofit/>
          </a:bodyPr>
          <a:lstStyle/>
          <a:p>
            <a:endParaRPr lang="en-US" sz="1800" dirty="0">
              <a:solidFill>
                <a:schemeClr val="tx2"/>
              </a:solidFill>
            </a:endParaRPr>
          </a:p>
        </p:txBody>
      </p:sp>
      <p:grpSp>
        <p:nvGrpSpPr>
          <p:cNvPr id="21" name="Group 20">
            <a:extLst>
              <a:ext uri="{FF2B5EF4-FFF2-40B4-BE49-F238E27FC236}">
                <a16:creationId xmlns:a16="http://schemas.microsoft.com/office/drawing/2014/main" xmlns="" id="{C78D9229-E61D-4FEE-8321-2F8B64A8CAD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5400000" flipH="1">
            <a:off x="10186037" y="4852038"/>
            <a:ext cx="2151670" cy="1860256"/>
            <a:chOff x="-305" y="-4155"/>
            <a:chExt cx="2514948" cy="2174333"/>
          </a:xfrm>
        </p:grpSpPr>
        <p:sp>
          <p:nvSpPr>
            <p:cNvPr id="22" name="Freeform: Shape 21">
              <a:extLst>
                <a:ext uri="{FF2B5EF4-FFF2-40B4-BE49-F238E27FC236}">
                  <a16:creationId xmlns:a16="http://schemas.microsoft.com/office/drawing/2014/main" xmlns="" id="{1FDD3CCB-26A3-4D79-AEB6-7A60CF980D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xmlns="" id="{E9AC4470-5113-4709-B29F-CDB937F254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xmlns="" id="{3E0D146C-9DAB-421E-AE88-5F854BF3F7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xmlns="" id="{12EB32A5-4408-4F6C-84B2-F9A908237A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701768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1E23C9-FC8D-4CC2-A6D4-4B7AC73CD132}"/>
              </a:ext>
            </a:extLst>
          </p:cNvPr>
          <p:cNvSpPr>
            <a:spLocks noGrp="1"/>
          </p:cNvSpPr>
          <p:nvPr>
            <p:ph type="title"/>
          </p:nvPr>
        </p:nvSpPr>
        <p:spPr/>
        <p:txBody>
          <a:bodyPr>
            <a:normAutofit/>
          </a:bodyPr>
          <a:lstStyle/>
          <a:p>
            <a:r>
              <a:rPr lang="en-GB" sz="2400" b="1" dirty="0">
                <a:solidFill>
                  <a:schemeClr val="accent1"/>
                </a:solidFill>
                <a:latin typeface="Arial" panose="020B0604020202020204" pitchFamily="34" charset="0"/>
                <a:cs typeface="Arial" panose="020B0604020202020204" pitchFamily="34" charset="0"/>
              </a:rPr>
              <a:t>What are the staffing arrangements and governance structures within the hotels including safeguarding leads/dispersal accommodation?</a:t>
            </a:r>
          </a:p>
        </p:txBody>
      </p:sp>
      <p:sp>
        <p:nvSpPr>
          <p:cNvPr id="3" name="Content Placeholder 2">
            <a:extLst>
              <a:ext uri="{FF2B5EF4-FFF2-40B4-BE49-F238E27FC236}">
                <a16:creationId xmlns:a16="http://schemas.microsoft.com/office/drawing/2014/main" xmlns="" id="{1E080CD5-073C-4E29-AA8B-7D36B0BC6B6B}"/>
              </a:ext>
            </a:extLst>
          </p:cNvPr>
          <p:cNvSpPr>
            <a:spLocks noGrp="1"/>
          </p:cNvSpPr>
          <p:nvPr>
            <p:ph idx="1"/>
          </p:nvPr>
        </p:nvSpPr>
        <p:spPr>
          <a:xfrm>
            <a:off x="838200" y="2036640"/>
            <a:ext cx="10515600" cy="4351338"/>
          </a:xfrm>
        </p:spPr>
        <p:txBody>
          <a:bodyPr/>
          <a:lstStyle/>
          <a:p>
            <a:pPr lvl="0">
              <a:spcAft>
                <a:spcPts val="800"/>
              </a:spcAft>
            </a:pPr>
            <a:r>
              <a:rPr lang="en-GB" sz="1600" dirty="0">
                <a:latin typeface="Arial" panose="020B0604020202020204" pitchFamily="34" charset="0"/>
                <a:ea typeface="Times New Roman" panose="02020603050405020304" pitchFamily="18" charset="0"/>
                <a:cs typeface="Arial" panose="020B0604020202020204" pitchFamily="34" charset="0"/>
              </a:rPr>
              <a:t>Hotels/Initial Accommodation Centres (IACs) may have staff employed by the hotel, staff employed by the accommodation provider and/or a sub-contractor as well as security and healthcare staff. The hotel staff will ensure that the fabric of the building is maintained and ancillary services such as housekeeping, maintenance and reception are provided.</a:t>
            </a:r>
          </a:p>
          <a:p>
            <a:pPr lvl="0">
              <a:spcAft>
                <a:spcPts val="800"/>
              </a:spcAft>
            </a:pPr>
            <a:r>
              <a:rPr lang="en-GB" sz="1600" dirty="0">
                <a:latin typeface="Arial" panose="020B0604020202020204" pitchFamily="34" charset="0"/>
                <a:ea typeface="Times New Roman" panose="02020603050405020304" pitchFamily="18" charset="0"/>
                <a:cs typeface="Arial" panose="020B0604020202020204" pitchFamily="34" charset="0"/>
              </a:rPr>
              <a:t>The sub-contractor staff will carry out face to face interactions with the service users including support with GP and school registration, welfare checks and periodic room inspections as well are raising Safeguarding and Incident Reports.</a:t>
            </a:r>
          </a:p>
          <a:p>
            <a:pPr lvl="0">
              <a:spcAft>
                <a:spcPts val="800"/>
              </a:spcAft>
            </a:pPr>
            <a:r>
              <a:rPr lang="en-GB" sz="1600" dirty="0">
                <a:latin typeface="Arial" panose="020B0604020202020204" pitchFamily="34" charset="0"/>
                <a:ea typeface="Times New Roman" panose="02020603050405020304" pitchFamily="18" charset="0"/>
                <a:cs typeface="Arial" panose="020B0604020202020204" pitchFamily="34" charset="0"/>
              </a:rPr>
              <a:t>The accommodation provider will have a team of Safeguarding or Welfare Officers who will support the service users with any safeguarding issues and will make all external referrals following both Local and National Referral Pathways.</a:t>
            </a:r>
          </a:p>
          <a:p>
            <a:pPr lvl="0">
              <a:spcAft>
                <a:spcPts val="800"/>
              </a:spcAft>
            </a:pPr>
            <a:r>
              <a:rPr lang="en-GB" sz="1600" dirty="0">
                <a:latin typeface="Arial" panose="020B0604020202020204" pitchFamily="34" charset="0"/>
                <a:ea typeface="Times New Roman" panose="02020603050405020304" pitchFamily="18" charset="0"/>
                <a:cs typeface="Arial" panose="020B0604020202020204" pitchFamily="34" charset="0"/>
              </a:rPr>
              <a:t>In Dispersal Accommodation, The accommodation providers will have Housing/Welfare Officers attending the property each month to carry out property inspections and to carry out welfare checks. The result of which may require a Safeguarding Referrals or Incident Report to be raised.</a:t>
            </a:r>
          </a:p>
          <a:p>
            <a:pPr lvl="0">
              <a:spcAft>
                <a:spcPts val="800"/>
              </a:spcAft>
            </a:pPr>
            <a:r>
              <a:rPr lang="en-GB" sz="1600" dirty="0">
                <a:latin typeface="Arial" panose="020B0604020202020204" pitchFamily="34" charset="0"/>
                <a:ea typeface="Times New Roman" panose="02020603050405020304" pitchFamily="18" charset="0"/>
                <a:cs typeface="Arial" panose="020B0604020202020204" pitchFamily="34" charset="0"/>
              </a:rPr>
              <a:t>The Home Office Asylum Safeguarding Hub is contactable at </a:t>
            </a:r>
            <a:r>
              <a:rPr lang="en-GB" sz="1600" u="sng" dirty="0">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xmlns="" val="tx"/>
                    </a:ext>
                  </a:extLst>
                </a:hlinkClick>
              </a:rPr>
              <a:t>AsylumSafeguarding@homeoffice.gov.uk</a:t>
            </a:r>
            <a:r>
              <a:rPr lang="en-GB" sz="1600" dirty="0">
                <a:latin typeface="Arial" panose="020B0604020202020204" pitchFamily="34" charset="0"/>
                <a:ea typeface="Times New Roman" panose="02020603050405020304" pitchFamily="18" charset="0"/>
                <a:cs typeface="Arial" panose="020B0604020202020204" pitchFamily="34" charset="0"/>
              </a:rPr>
              <a:t>. </a:t>
            </a:r>
          </a:p>
          <a:p>
            <a:endParaRPr lang="en-GB" dirty="0"/>
          </a:p>
        </p:txBody>
      </p:sp>
    </p:spTree>
    <p:extLst>
      <p:ext uri="{BB962C8B-B14F-4D97-AF65-F5344CB8AC3E}">
        <p14:creationId xmlns:p14="http://schemas.microsoft.com/office/powerpoint/2010/main" val="3135341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46B917-FAD8-4733-9EF1-3A86B8909505}"/>
              </a:ext>
            </a:extLst>
          </p:cNvPr>
          <p:cNvSpPr>
            <a:spLocks noGrp="1"/>
          </p:cNvSpPr>
          <p:nvPr>
            <p:ph type="title"/>
          </p:nvPr>
        </p:nvSpPr>
        <p:spPr>
          <a:xfrm>
            <a:off x="908539" y="922197"/>
            <a:ext cx="10585940" cy="1208053"/>
          </a:xfrm>
        </p:spPr>
        <p:txBody>
          <a:bodyPr>
            <a:normAutofit/>
          </a:bodyPr>
          <a:lstStyle/>
          <a:p>
            <a:r>
              <a:rPr lang="en-GB" sz="2400" b="1" dirty="0">
                <a:solidFill>
                  <a:schemeClr val="accent1"/>
                </a:solidFill>
                <a:latin typeface="Arial" panose="020B0604020202020204" pitchFamily="34" charset="0"/>
                <a:cs typeface="Arial" panose="020B0604020202020204" pitchFamily="34" charset="0"/>
              </a:rPr>
              <a:t>What safeguarding training are the staff in the accommodation required</a:t>
            </a:r>
            <a:br>
              <a:rPr lang="en-GB" sz="2400" b="1" dirty="0">
                <a:solidFill>
                  <a:schemeClr val="accent1"/>
                </a:solidFill>
                <a:latin typeface="Arial" panose="020B0604020202020204" pitchFamily="34" charset="0"/>
                <a:cs typeface="Arial" panose="020B0604020202020204" pitchFamily="34" charset="0"/>
              </a:rPr>
            </a:br>
            <a:r>
              <a:rPr lang="en-GB" sz="2400" b="1" dirty="0">
                <a:solidFill>
                  <a:schemeClr val="accent1"/>
                </a:solidFill>
                <a:latin typeface="Arial" panose="020B0604020202020204" pitchFamily="34" charset="0"/>
                <a:cs typeface="Arial" panose="020B0604020202020204" pitchFamily="34" charset="0"/>
              </a:rPr>
              <a:t>to undertake and who provides it?</a:t>
            </a:r>
          </a:p>
        </p:txBody>
      </p:sp>
      <p:sp>
        <p:nvSpPr>
          <p:cNvPr id="3" name="Content Placeholder 2">
            <a:extLst>
              <a:ext uri="{FF2B5EF4-FFF2-40B4-BE49-F238E27FC236}">
                <a16:creationId xmlns:a16="http://schemas.microsoft.com/office/drawing/2014/main" xmlns="" id="{C112FB52-57C7-4EF2-8B2E-87750A823DA5}"/>
              </a:ext>
            </a:extLst>
          </p:cNvPr>
          <p:cNvSpPr>
            <a:spLocks noGrp="1"/>
          </p:cNvSpPr>
          <p:nvPr>
            <p:ph idx="1"/>
          </p:nvPr>
        </p:nvSpPr>
        <p:spPr>
          <a:xfrm>
            <a:off x="908539" y="2773344"/>
            <a:ext cx="10114503" cy="3906035"/>
          </a:xfrm>
        </p:spPr>
        <p:txBody>
          <a:bodyPr/>
          <a:lstStyle/>
          <a:p>
            <a:pPr lvl="0"/>
            <a:r>
              <a:rPr lang="en-GB" sz="1800" dirty="0">
                <a:latin typeface="Arial" panose="020B0604020202020204" pitchFamily="34" charset="0"/>
                <a:cs typeface="Arial" panose="020B0604020202020204" pitchFamily="34" charset="0"/>
              </a:rPr>
              <a:t>The Minimum Training Standards for accommodation providers can be found on Page 7 of the AASC Statement of Requirements at Section 1.2.4.</a:t>
            </a:r>
          </a:p>
          <a:p>
            <a:pPr marL="0" lvl="0" indent="0">
              <a:buNone/>
            </a:pPr>
            <a:endParaRPr lang="en-GB" sz="1800" dirty="0">
              <a:latin typeface="Arial" panose="020B0604020202020204" pitchFamily="34" charset="0"/>
              <a:cs typeface="Arial" panose="020B0604020202020204" pitchFamily="34" charset="0"/>
            </a:endParaRPr>
          </a:p>
          <a:p>
            <a:pPr lvl="0"/>
            <a:r>
              <a:rPr lang="en-GB" sz="1800" dirty="0">
                <a:latin typeface="Arial" panose="020B0604020202020204" pitchFamily="34" charset="0"/>
                <a:cs typeface="Arial" panose="020B0604020202020204" pitchFamily="34" charset="0"/>
              </a:rPr>
              <a:t>Accommodation providers are contractually obliged to ensure that all staff employed on the AASC Contract undergo Training on Safeguarding Children and Safeguarding Adults. This includes Sub-Contracted Staff. Training is provided by a reputable provider and reviewed on an annual basis. </a:t>
            </a:r>
          </a:p>
          <a:p>
            <a:endParaRPr lang="en-GB" dirty="0"/>
          </a:p>
        </p:txBody>
      </p:sp>
    </p:spTree>
    <p:extLst>
      <p:ext uri="{BB962C8B-B14F-4D97-AF65-F5344CB8AC3E}">
        <p14:creationId xmlns:p14="http://schemas.microsoft.com/office/powerpoint/2010/main" val="3866727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ED9BD6-85DE-47C2-9482-82915C012F49}"/>
              </a:ext>
            </a:extLst>
          </p:cNvPr>
          <p:cNvSpPr>
            <a:spLocks noGrp="1"/>
          </p:cNvSpPr>
          <p:nvPr>
            <p:ph type="title"/>
          </p:nvPr>
        </p:nvSpPr>
        <p:spPr>
          <a:xfrm>
            <a:off x="838200" y="686673"/>
            <a:ext cx="10515600" cy="1325563"/>
          </a:xfrm>
        </p:spPr>
        <p:txBody>
          <a:bodyPr>
            <a:normAutofit/>
          </a:bodyPr>
          <a:lstStyle/>
          <a:p>
            <a:r>
              <a:rPr lang="en-GB" sz="24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How are safeguarding concerns (including Prevent) in the accommodation settings raised both internally and externally? </a:t>
            </a:r>
            <a:endParaRPr lang="en-GB" sz="2400" dirty="0">
              <a:solidFill>
                <a:schemeClr val="accent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91D1DBF6-DF56-4887-A593-DD9EC32E7AC6}"/>
              </a:ext>
            </a:extLst>
          </p:cNvPr>
          <p:cNvSpPr>
            <a:spLocks noGrp="1"/>
          </p:cNvSpPr>
          <p:nvPr>
            <p:ph idx="1"/>
          </p:nvPr>
        </p:nvSpPr>
        <p:spPr>
          <a:xfrm>
            <a:off x="838200" y="2012236"/>
            <a:ext cx="9903488" cy="3931365"/>
          </a:xfrm>
        </p:spPr>
        <p:txBody>
          <a:bodyPr>
            <a:normAutofit lnSpcReduction="10000"/>
          </a:bodyPr>
          <a:lstStyle/>
          <a:p>
            <a:pPr>
              <a:spcAft>
                <a:spcPts val="800"/>
              </a:spcAft>
            </a:pPr>
            <a:r>
              <a:rPr lang="en-GB" sz="1800" dirty="0">
                <a:latin typeface="Arial" panose="020B0604020202020204" pitchFamily="34" charset="0"/>
                <a:ea typeface="Times New Roman" panose="02020603050405020304" pitchFamily="18" charset="0"/>
                <a:cs typeface="Arial" panose="020B0604020202020204" pitchFamily="34" charset="0"/>
              </a:rPr>
              <a:t>The accommodation providers have their own safeguarding processes which are required as part of the contract with the Home Office.  </a:t>
            </a:r>
          </a:p>
          <a:p>
            <a:pPr>
              <a:spcAft>
                <a:spcPts val="800"/>
              </a:spcAft>
            </a:pPr>
            <a:r>
              <a:rPr lang="en-GB" sz="1800" dirty="0">
                <a:latin typeface="Arial" panose="020B0604020202020204" pitchFamily="34" charset="0"/>
                <a:ea typeface="Times New Roman" panose="02020603050405020304" pitchFamily="18" charset="0"/>
                <a:cs typeface="Arial" panose="020B0604020202020204" pitchFamily="34" charset="0"/>
              </a:rPr>
              <a:t>These processes are monitored via the regular Asylum Support Contract Senior Safeguarding Boards.</a:t>
            </a:r>
          </a:p>
          <a:p>
            <a:pPr marL="0" indent="0">
              <a:spcAft>
                <a:spcPts val="800"/>
              </a:spcAft>
              <a:buNone/>
            </a:pPr>
            <a:r>
              <a:rPr lang="en-GB" sz="2400" b="1" dirty="0">
                <a:solidFill>
                  <a:srgbClr val="4472C4"/>
                </a:solidFill>
                <a:latin typeface="Arial" panose="020B0604020202020204" pitchFamily="34" charset="0"/>
                <a:ea typeface="Times New Roman" panose="02020603050405020304" pitchFamily="18" charset="0"/>
                <a:cs typeface="Arial" panose="020B0604020202020204" pitchFamily="34" charset="0"/>
              </a:rPr>
              <a:t>How do the providers ensure staff understand local referral pathways?</a:t>
            </a:r>
            <a:r>
              <a:rPr lang="en-GB" sz="2400" dirty="0">
                <a:solidFill>
                  <a:srgbClr val="4472C4"/>
                </a:solidFill>
                <a:latin typeface="Arial" panose="020B0604020202020204" pitchFamily="34" charset="0"/>
                <a:ea typeface="+mj-ea"/>
                <a:cs typeface="Arial" panose="020B0604020202020204" pitchFamily="34" charset="0"/>
              </a:rPr>
              <a:t> </a:t>
            </a:r>
            <a:r>
              <a:rPr lang="en-GB" sz="2400" dirty="0">
                <a:solidFill>
                  <a:srgbClr val="4472C4"/>
                </a:solidFill>
                <a:latin typeface="Arial" panose="020B0604020202020204" pitchFamily="34" charset="0"/>
                <a:ea typeface="Times New Roman" panose="02020603050405020304" pitchFamily="18" charset="0"/>
                <a:cs typeface="Arial" panose="020B0604020202020204" pitchFamily="34" charset="0"/>
              </a:rPr>
              <a:t> </a:t>
            </a:r>
            <a:endParaRPr lang="en-GB" sz="1800" dirty="0">
              <a:latin typeface="Arial" panose="020B0604020202020204" pitchFamily="34" charset="0"/>
              <a:ea typeface="Times New Roman" panose="02020603050405020304" pitchFamily="18" charset="0"/>
              <a:cs typeface="Arial" panose="020B0604020202020204" pitchFamily="34" charset="0"/>
            </a:endParaRPr>
          </a:p>
          <a:p>
            <a:r>
              <a:rPr lang="en-GB" sz="1800" dirty="0">
                <a:latin typeface="Arial" panose="020B0604020202020204" pitchFamily="34" charset="0"/>
                <a:ea typeface="Times New Roman" panose="02020603050405020304" pitchFamily="18" charset="0"/>
                <a:cs typeface="Arial" panose="020B0604020202020204" pitchFamily="34" charset="0"/>
              </a:rPr>
              <a:t>The accommodation providers will link with Adult and Children’s services at place to ensure local referral pathways are shared.</a:t>
            </a:r>
          </a:p>
          <a:p>
            <a:r>
              <a:rPr lang="en-GB" sz="1800" dirty="0">
                <a:latin typeface="Arial" panose="020B0604020202020204" pitchFamily="34" charset="0"/>
                <a:ea typeface="Times New Roman" panose="02020603050405020304" pitchFamily="18" charset="0"/>
                <a:cs typeface="Arial" panose="020B0604020202020204" pitchFamily="34" charset="0"/>
              </a:rPr>
              <a:t>The accommodation providers will have established links identifying the Prevent pathway within the region, ensuring staff are aware of the pathway. </a:t>
            </a:r>
          </a:p>
          <a:p>
            <a:r>
              <a:rPr lang="en-GB" sz="1800" dirty="0">
                <a:latin typeface="Arial" panose="020B0604020202020204" pitchFamily="34" charset="0"/>
                <a:ea typeface="Times New Roman" panose="02020603050405020304" pitchFamily="18" charset="0"/>
                <a:cs typeface="Arial" panose="020B0604020202020204" pitchFamily="34" charset="0"/>
              </a:rPr>
              <a:t>The accommodation providers will have internal safeguarding and Prevent escalation routes as per their training.</a:t>
            </a:r>
          </a:p>
          <a:p>
            <a:endParaRPr lang="en-GB" dirty="0"/>
          </a:p>
        </p:txBody>
      </p:sp>
    </p:spTree>
    <p:extLst>
      <p:ext uri="{BB962C8B-B14F-4D97-AF65-F5344CB8AC3E}">
        <p14:creationId xmlns:p14="http://schemas.microsoft.com/office/powerpoint/2010/main" val="106052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ED7BD7-20B5-4DC8-94D4-77A07010E4E6}"/>
              </a:ext>
            </a:extLst>
          </p:cNvPr>
          <p:cNvSpPr>
            <a:spLocks noGrp="1"/>
          </p:cNvSpPr>
          <p:nvPr>
            <p:ph type="title"/>
          </p:nvPr>
        </p:nvSpPr>
        <p:spPr>
          <a:xfrm>
            <a:off x="838200" y="787155"/>
            <a:ext cx="10515600" cy="1325563"/>
          </a:xfrm>
        </p:spPr>
        <p:txBody>
          <a:bodyPr>
            <a:normAutofit/>
          </a:bodyPr>
          <a:lstStyle/>
          <a:p>
            <a:r>
              <a:rPr lang="en-GB" sz="2400" b="1" dirty="0">
                <a:solidFill>
                  <a:schemeClr val="accent1"/>
                </a:solidFill>
                <a:latin typeface="Arial" panose="020B0604020202020204" pitchFamily="34" charset="0"/>
                <a:cs typeface="Arial" panose="020B0604020202020204" pitchFamily="34" charset="0"/>
              </a:rPr>
              <a:t>What do accommodation providers deliver and how do you link with local services, including health and social care and community resources?</a:t>
            </a:r>
          </a:p>
        </p:txBody>
      </p:sp>
      <p:sp>
        <p:nvSpPr>
          <p:cNvPr id="3" name="Content Placeholder 2">
            <a:extLst>
              <a:ext uri="{FF2B5EF4-FFF2-40B4-BE49-F238E27FC236}">
                <a16:creationId xmlns:a16="http://schemas.microsoft.com/office/drawing/2014/main" xmlns="" id="{ED5D98DF-DEF3-4120-8FB0-0E738BF8E954}"/>
              </a:ext>
            </a:extLst>
          </p:cNvPr>
          <p:cNvSpPr>
            <a:spLocks noGrp="1"/>
          </p:cNvSpPr>
          <p:nvPr>
            <p:ph idx="1"/>
          </p:nvPr>
        </p:nvSpPr>
        <p:spPr>
          <a:xfrm>
            <a:off x="948733" y="2481943"/>
            <a:ext cx="9803003" cy="4376057"/>
          </a:xfrm>
        </p:spPr>
        <p:txBody>
          <a:bodyPr/>
          <a:lstStyle/>
          <a:p>
            <a:pPr marL="0" lvl="0" indent="0">
              <a:spcAft>
                <a:spcPts val="800"/>
              </a:spcAft>
              <a:buNone/>
            </a:pPr>
            <a:endParaRPr lang="en-GB" sz="1600" dirty="0">
              <a:latin typeface="Arial" panose="020B0604020202020204" pitchFamily="34" charset="0"/>
              <a:ea typeface="Times New Roman" panose="02020603050405020304" pitchFamily="18" charset="0"/>
              <a:cs typeface="Arial" panose="020B0604020202020204" pitchFamily="34" charset="0"/>
            </a:endParaRPr>
          </a:p>
          <a:p>
            <a:pPr>
              <a:spcAft>
                <a:spcPts val="800"/>
              </a:spcAft>
            </a:pPr>
            <a:r>
              <a:rPr lang="en-GB" sz="1800" dirty="0">
                <a:latin typeface="Arial" panose="020B0604020202020204" pitchFamily="34" charset="0"/>
                <a:ea typeface="Times New Roman" panose="02020603050405020304" pitchFamily="18" charset="0"/>
                <a:cs typeface="Arial" panose="020B0604020202020204" pitchFamily="34" charset="0"/>
              </a:rPr>
              <a:t>Each Local Authority, Health Board and CCG /Integrated  Care Boards (ICBs) who will have their own processes that the accommodation provider will endeavour to dovetail into. </a:t>
            </a:r>
          </a:p>
          <a:p>
            <a:pPr>
              <a:spcAft>
                <a:spcPts val="800"/>
              </a:spcAft>
            </a:pPr>
            <a:r>
              <a:rPr lang="en-GB" sz="1800" dirty="0">
                <a:latin typeface="Arial" panose="020B0604020202020204" pitchFamily="34" charset="0"/>
                <a:ea typeface="Times New Roman" panose="02020603050405020304" pitchFamily="18" charset="0"/>
                <a:cs typeface="Arial" panose="020B0604020202020204" pitchFamily="34" charset="0"/>
              </a:rPr>
              <a:t>During the initial phase, accommodation providers will set up regular operational/partnership meetings, including local authorities; CCGs/ICBs; VCS; emergency services and any other relevant parties</a:t>
            </a:r>
            <a:r>
              <a:rPr lang="en-GB" sz="18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endParaRPr lang="en-GB" sz="1800" dirty="0">
              <a:latin typeface="Arial" panose="020B0604020202020204" pitchFamily="34" charset="0"/>
              <a:ea typeface="Times New Roman" panose="02020603050405020304" pitchFamily="18" charset="0"/>
              <a:cs typeface="Arial" panose="020B0604020202020204" pitchFamily="34" charset="0"/>
            </a:endParaRPr>
          </a:p>
          <a:p>
            <a:r>
              <a:rPr lang="en-GB" sz="1800" dirty="0">
                <a:latin typeface="Arial" panose="020B0604020202020204" pitchFamily="34" charset="0"/>
                <a:ea typeface="Times New Roman" panose="02020603050405020304" pitchFamily="18" charset="0"/>
                <a:cs typeface="Arial" panose="020B0604020202020204" pitchFamily="34" charset="0"/>
              </a:rPr>
              <a:t>The accommodation provider will support and encourage links with all statutory services.</a:t>
            </a:r>
            <a:endParaRPr lang="en-GB" sz="1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336193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ce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93e580ec-c125-41f3-a307-e1c841722a86" ContentTypeId="0x010100A5BF1C78D9F64B679A5EBDE1C6598EBC0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e9417ab-6472-4075-af16-7dc6074df91e">
      <Value>4</Value>
      <Value>3</Value>
      <Value>2</Value>
      <Value>1</Value>
    </TaxCatchAll>
    <n7493b4506bf40e28c373b1e51a33445 xmlns="4e9417ab-6472-4075-af16-7dc6074df91e">
      <Terms xmlns="http://schemas.microsoft.com/office/infopath/2007/PartnerControls">
        <TermInfo xmlns="http://schemas.microsoft.com/office/infopath/2007/PartnerControls">
          <TermName xmlns="http://schemas.microsoft.com/office/infopath/2007/PartnerControls">Business Administration</TermName>
          <TermId xmlns="http://schemas.microsoft.com/office/infopath/2007/PartnerControls">5cf5151c-6415-40e6-83ef-762094d505d0</TermId>
        </TermInfo>
      </Terms>
    </n7493b4506bf40e28c373b1e51a33445>
    <_Flow_SignoffStatus xmlns="9421bf4c-33c5-4114-bd6e-92b8ea204ba3" xsi:nil="true"/>
    <cf401361b24e474cb011be6eb76c0e76 xmlns="4e9417ab-6472-4075-af16-7dc6074df91e">
      <Terms xmlns="http://schemas.microsoft.com/office/infopath/2007/PartnerControls">
        <TermInfo xmlns="http://schemas.microsoft.com/office/infopath/2007/PartnerControls">
          <TermName xmlns="http://schemas.microsoft.com/office/infopath/2007/PartnerControls">Crown</TermName>
          <TermId xmlns="http://schemas.microsoft.com/office/infopath/2007/PartnerControls">69589897-2828-4761-976e-717fd8e631c9</TermId>
        </TermInfo>
      </Terms>
    </cf401361b24e474cb011be6eb76c0e76>
    <HOMigrated xmlns="4e9417ab-6472-4075-af16-7dc6074df91e">false</HOMigrated>
    <lae2bfa7b6474897ab4a53f76ea236c7 xmlns="4e9417ab-6472-4075-af16-7dc6074df91e">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14c80daa-741b-422c-9722-f71693c9ede4</TermId>
        </TermInfo>
      </Terms>
    </lae2bfa7b6474897ab4a53f76ea236c7>
    <jb5e598af17141539648acf311d7477b xmlns="4e9417ab-6472-4075-af16-7dc6074df91e">
      <Terms xmlns="http://schemas.microsoft.com/office/infopath/2007/PartnerControls">
        <TermInfo xmlns="http://schemas.microsoft.com/office/infopath/2007/PartnerControls">
          <TermName xmlns="http://schemas.microsoft.com/office/infopath/2007/PartnerControls">Resettlement Asylum Support and Integration Directorate (RASI)</TermName>
          <TermId xmlns="http://schemas.microsoft.com/office/infopath/2007/PartnerControls">db24c170-fa48-45fd-b13f-5ca3a6f80ac2</TermId>
        </TermInfo>
      </Terms>
    </jb5e598af17141539648acf311d7477b>
  </documentManagement>
</p:properties>
</file>

<file path=customXml/item4.xml><?xml version="1.0" encoding="utf-8"?>
<ct:contentTypeSchema xmlns:ct="http://schemas.microsoft.com/office/2006/metadata/contentType" xmlns:ma="http://schemas.microsoft.com/office/2006/metadata/properties/metaAttributes" ct:_="" ma:_="" ma:contentTypeName="HO document" ma:contentTypeID="0x010100A5BF1C78D9F64B679A5EBDE1C6598EBC0100311471B7701F21439D24A97DBE84B0EE" ma:contentTypeVersion="15" ma:contentTypeDescription="Create a new document." ma:contentTypeScope="" ma:versionID="27fbd9fe0557adf81f6e0769fd309daf">
  <xsd:schema xmlns:xsd="http://www.w3.org/2001/XMLSchema" xmlns:xs="http://www.w3.org/2001/XMLSchema" xmlns:p="http://schemas.microsoft.com/office/2006/metadata/properties" xmlns:ns2="4e9417ab-6472-4075-af16-7dc6074df91e" xmlns:ns3="9421bf4c-33c5-4114-bd6e-92b8ea204ba3" xmlns:ns4="376907c5-9407-4b2c-bf13-647f5b44a5b2" targetNamespace="http://schemas.microsoft.com/office/2006/metadata/properties" ma:root="true" ma:fieldsID="7cd8ec992ae3764675cba69eee0fca60" ns2:_="" ns3:_="" ns4:_="">
    <xsd:import namespace="4e9417ab-6472-4075-af16-7dc6074df91e"/>
    <xsd:import namespace="9421bf4c-33c5-4114-bd6e-92b8ea204ba3"/>
    <xsd:import namespace="376907c5-9407-4b2c-bf13-647f5b44a5b2"/>
    <xsd:element name="properties">
      <xsd:complexType>
        <xsd:sequence>
          <xsd:element name="documentManagement">
            <xsd:complexType>
              <xsd:all>
                <xsd:element ref="ns2:lae2bfa7b6474897ab4a53f76ea236c7" minOccurs="0"/>
                <xsd:element ref="ns2:TaxCatchAll" minOccurs="0"/>
                <xsd:element ref="ns2:TaxCatchAllLabel" minOccurs="0"/>
                <xsd:element ref="ns2:cf401361b24e474cb011be6eb76c0e76" minOccurs="0"/>
                <xsd:element ref="ns2:jb5e598af17141539648acf311d7477b" minOccurs="0"/>
                <xsd:element ref="ns2:n7493b4506bf40e28c373b1e51a33445" minOccurs="0"/>
                <xsd:element ref="ns2:HOMigrated" minOccurs="0"/>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3:MediaServiceAutoTags" minOccurs="0"/>
                <xsd:element ref="ns3:MediaServiceOCR" minOccurs="0"/>
                <xsd:element ref="ns3:MediaServiceGenerationTime" minOccurs="0"/>
                <xsd:element ref="ns3:MediaServiceEventHashCode" minOccurs="0"/>
                <xsd:element ref="ns3: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9417ab-6472-4075-af16-7dc6074df91e" elementFormDefault="qualified">
    <xsd:import namespace="http://schemas.microsoft.com/office/2006/documentManagement/types"/>
    <xsd:import namespace="http://schemas.microsoft.com/office/infopath/2007/PartnerControls"/>
    <xsd:element name="lae2bfa7b6474897ab4a53f76ea236c7" ma:index="8" ma:taxonomy="true" ma:internalName="lae2bfa7b6474897ab4a53f76ea236c7" ma:taxonomyFieldName="HOGovernmentSecurityClassification" ma:displayName="Government Security Classification" ma:readOnly="false" ma:default="1;#Official|14c80daa-741b-422c-9722-f71693c9ede4" ma:fieldId="{5ae2bfa7-b647-4897-ab4a-53f76ea236c7}" ma:sspId="93e580ec-c125-41f3-a307-e1c841722a86" ma:termSetId="56209604-fc17-4ace-9b7b-f45f0f17d50b"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471e04f8-1566-48a7-af63-390b93307aad}" ma:internalName="TaxCatchAll" ma:showField="CatchAllData" ma:web="376907c5-9407-4b2c-bf13-647f5b44a5b2">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471e04f8-1566-48a7-af63-390b93307aad}" ma:internalName="TaxCatchAllLabel" ma:readOnly="true" ma:showField="CatchAllDataLabel" ma:web="376907c5-9407-4b2c-bf13-647f5b44a5b2">
      <xsd:complexType>
        <xsd:complexContent>
          <xsd:extension base="dms:MultiChoiceLookup">
            <xsd:sequence>
              <xsd:element name="Value" type="dms:Lookup" maxOccurs="unbounded" minOccurs="0" nillable="true"/>
            </xsd:sequence>
          </xsd:extension>
        </xsd:complexContent>
      </xsd:complexType>
    </xsd:element>
    <xsd:element name="cf401361b24e474cb011be6eb76c0e76" ma:index="12" ma:taxonomy="true" ma:internalName="cf401361b24e474cb011be6eb76c0e76" ma:taxonomyFieldName="HOCopyrightLevel" ma:displayName="Copyright level" ma:readOnly="false" ma:default="2;#Crown|69589897-2828-4761-976e-717fd8e631c9" ma:fieldId="{cf401361-b24e-474c-b011-be6eb76c0e76}" ma:sspId="93e580ec-c125-41f3-a307-e1c841722a86" ma:termSetId="bdd694c6-7266-48f2-93d6-d15992cd203e" ma:anchorId="00000000-0000-0000-0000-000000000000" ma:open="false" ma:isKeyword="false">
      <xsd:complexType>
        <xsd:sequence>
          <xsd:element ref="pc:Terms" minOccurs="0" maxOccurs="1"/>
        </xsd:sequence>
      </xsd:complexType>
    </xsd:element>
    <xsd:element name="jb5e598af17141539648acf311d7477b" ma:index="14" nillable="true" ma:taxonomy="true" ma:internalName="jb5e598af17141539648acf311d7477b" ma:taxonomyFieldName="HOBusinessUnit" ma:displayName="Business unit" ma:default="3;#Resettlement Asylum Support and Integration Directorate (RASI)|db24c170-fa48-45fd-b13f-5ca3a6f80ac2" ma:fieldId="{3b5e598a-f171-4153-9648-acf311d7477b}" ma:sspId="93e580ec-c125-41f3-a307-e1c841722a86" ma:termSetId="55eb802e-fbca-455b-a7d2-d5919d4ea3d2" ma:anchorId="00000000-0000-0000-0000-000000000000" ma:open="false" ma:isKeyword="false">
      <xsd:complexType>
        <xsd:sequence>
          <xsd:element ref="pc:Terms" minOccurs="0" maxOccurs="1"/>
        </xsd:sequence>
      </xsd:complexType>
    </xsd:element>
    <xsd:element name="n7493b4506bf40e28c373b1e51a33445" ma:index="16" nillable="true" ma:taxonomy="true" ma:internalName="n7493b4506bf40e28c373b1e51a33445" ma:taxonomyFieldName="HOSiteType" ma:displayName="Site type" ma:default="4;#Business Administration|5cf5151c-6415-40e6-83ef-762094d505d0" ma:fieldId="{77493b45-06bf-40e2-8c37-3b1e51a33445}" ma:sspId="93e580ec-c125-41f3-a307-e1c841722a86" ma:termSetId="4518b03a-1a05-49af-8bf2-e5548589f21b" ma:anchorId="00000000-0000-0000-0000-000000000000" ma:open="false" ma:isKeyword="false">
      <xsd:complexType>
        <xsd:sequence>
          <xsd:element ref="pc:Terms" minOccurs="0" maxOccurs="1"/>
        </xsd:sequence>
      </xsd:complexType>
    </xsd:element>
    <xsd:element name="HOMigrated" ma:index="18" nillable="true" ma:displayName="Migrated" ma:default="0" ma:internalName="HOMigrat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421bf4c-33c5-4114-bd6e-92b8ea204ba3"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AutoTags" ma:index="25" nillable="true" ma:displayName="Tags" ma:internalName="MediaServiceAutoTags" ma:readOnly="true">
      <xsd:simpleType>
        <xsd:restriction base="dms:Text"/>
      </xsd:simpleType>
    </xsd:element>
    <xsd:element name="MediaServiceOCR" ma:index="26" nillable="true" ma:displayName="Extracted Text" ma:internalName="MediaServiceOCR" ma:readOnly="true">
      <xsd:simpleType>
        <xsd:restriction base="dms:Note">
          <xsd:maxLength value="255"/>
        </xsd:restriction>
      </xsd:simpleType>
    </xsd:element>
    <xsd:element name="MediaServiceGenerationTime" ma:index="27" nillable="true" ma:displayName="MediaServiceGenerationTime" ma:hidden="true" ma:internalName="MediaServiceGenerationTime" ma:readOnly="true">
      <xsd:simpleType>
        <xsd:restriction base="dms:Text"/>
      </xsd:simpleType>
    </xsd:element>
    <xsd:element name="MediaServiceEventHashCode" ma:index="28" nillable="true" ma:displayName="MediaServiceEventHashCode" ma:hidden="true" ma:internalName="MediaServiceEventHashCode" ma:readOnly="true">
      <xsd:simpleType>
        <xsd:restriction base="dms:Text"/>
      </xsd:simpleType>
    </xsd:element>
    <xsd:element name="_Flow_SignoffStatus" ma:index="29"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6907c5-9407-4b2c-bf13-647f5b44a5b2" elementFormDefault="qualified">
    <xsd:import namespace="http://schemas.microsoft.com/office/2006/documentManagement/types"/>
    <xsd:import namespace="http://schemas.microsoft.com/office/infopath/2007/PartnerControls"/>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EC330E-DE56-4DB2-8405-D4A5BA70698F}">
  <ds:schemaRefs>
    <ds:schemaRef ds:uri="Microsoft.SharePoint.Taxonomy.ContentTypeSync"/>
  </ds:schemaRefs>
</ds:datastoreItem>
</file>

<file path=customXml/itemProps2.xml><?xml version="1.0" encoding="utf-8"?>
<ds:datastoreItem xmlns:ds="http://schemas.openxmlformats.org/officeDocument/2006/customXml" ds:itemID="{A5008B59-88F2-41AA-A89D-49AC2035C5ED}">
  <ds:schemaRefs>
    <ds:schemaRef ds:uri="http://schemas.microsoft.com/sharepoint/v3/contenttype/forms"/>
  </ds:schemaRefs>
</ds:datastoreItem>
</file>

<file path=customXml/itemProps3.xml><?xml version="1.0" encoding="utf-8"?>
<ds:datastoreItem xmlns:ds="http://schemas.openxmlformats.org/officeDocument/2006/customXml" ds:itemID="{71FD91B2-7CB9-4E23-9BCF-F0D194015DC5}">
  <ds:schemaRefs>
    <ds:schemaRef ds:uri="http://purl.org/dc/terms/"/>
    <ds:schemaRef ds:uri="http://www.w3.org/XML/1998/namespace"/>
    <ds:schemaRef ds:uri="4e9417ab-6472-4075-af16-7dc6074df91e"/>
    <ds:schemaRef ds:uri="http://schemas.microsoft.com/office/2006/documentManagement/types"/>
    <ds:schemaRef ds:uri="http://schemas.microsoft.com/office/2006/metadata/properties"/>
    <ds:schemaRef ds:uri="http://purl.org/dc/elements/1.1/"/>
    <ds:schemaRef ds:uri="9421bf4c-33c5-4114-bd6e-92b8ea204ba3"/>
    <ds:schemaRef ds:uri="http://schemas.openxmlformats.org/package/2006/metadata/core-properties"/>
    <ds:schemaRef ds:uri="http://schemas.microsoft.com/office/infopath/2007/PartnerControls"/>
    <ds:schemaRef ds:uri="376907c5-9407-4b2c-bf13-647f5b44a5b2"/>
    <ds:schemaRef ds:uri="http://purl.org/dc/dcmitype/"/>
  </ds:schemaRefs>
</ds:datastoreItem>
</file>

<file path=customXml/itemProps4.xml><?xml version="1.0" encoding="utf-8"?>
<ds:datastoreItem xmlns:ds="http://schemas.openxmlformats.org/officeDocument/2006/customXml" ds:itemID="{3CEC7F84-77EB-4EC1-9A75-CE7DDE4CC2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9417ab-6472-4075-af16-7dc6074df91e"/>
    <ds:schemaRef ds:uri="9421bf4c-33c5-4114-bd6e-92b8ea204ba3"/>
    <ds:schemaRef ds:uri="376907c5-9407-4b2c-bf13-647f5b44a5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4501</TotalTime>
  <Words>2662</Words>
  <Application>Microsoft Office PowerPoint</Application>
  <PresentationFormat>Widescreen</PresentationFormat>
  <Paragraphs>166</Paragraphs>
  <Slides>21</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21</vt:i4>
      </vt:variant>
    </vt:vector>
  </HeadingPairs>
  <TitlesOfParts>
    <vt:vector size="30" baseType="lpstr">
      <vt:lpstr>Arial</vt:lpstr>
      <vt:lpstr>Calibri</vt:lpstr>
      <vt:lpstr>Calibri Light</vt:lpstr>
      <vt:lpstr>Courier New</vt:lpstr>
      <vt:lpstr>Gill Sans MT</vt:lpstr>
      <vt:lpstr>Times New Roman</vt:lpstr>
      <vt:lpstr>Office Theme</vt:lpstr>
      <vt:lpstr>Parcel</vt:lpstr>
      <vt:lpstr>Office Theme</vt:lpstr>
      <vt:lpstr>Asylum Seekers and Other Vulnerable Migrants</vt:lpstr>
      <vt:lpstr>  Introduction </vt:lpstr>
      <vt:lpstr>PowerPoint Presentation</vt:lpstr>
      <vt:lpstr>PowerPoint Presentation</vt:lpstr>
      <vt:lpstr>Frequently Asked Questions about Home Office Asylum Accommodation and Support Contracts (AASC) for Asylum Seekers and Other Vulnerable Migrants</vt:lpstr>
      <vt:lpstr>What are the staffing arrangements and governance structures within the hotels including safeguarding leads/dispersal accommodation?</vt:lpstr>
      <vt:lpstr>What safeguarding training are the staff in the accommodation required to undertake and who provides it?</vt:lpstr>
      <vt:lpstr>How are safeguarding concerns (including Prevent) in the accommodation settings raised both internally and externally? </vt:lpstr>
      <vt:lpstr>What do accommodation providers deliver and how do you link with local services, including health and social care and community resources?</vt:lpstr>
      <vt:lpstr>How do the accommodation providers respond if a person in accommodation reports to be under 18?</vt:lpstr>
      <vt:lpstr>How are the needs and wellbeing of Unaccompanied Asylum Seeking Children (UASC) met by accommodation providers and how are they safeguarded?</vt:lpstr>
      <vt:lpstr>Are all staff in the accommodation settings DBS checked including those sub-contracted?</vt:lpstr>
      <vt:lpstr>How is risk assessed and managed within the accommodation settings?</vt:lpstr>
      <vt:lpstr>How are allegations against staff working with asylum seekers in the accommodation raised and managed?</vt:lpstr>
      <vt:lpstr>What are accommodation provider policy and procedures for missing/absent people (including UASC/under 18s) and how do they link with partner agencies  to ensure exploitation/re-trafficking risks are managed?</vt:lpstr>
      <vt:lpstr>Top Tips for Safeguarding Adults Boards and Safeguarding Children Partnerships considering the needs of asylum seekers and other migrants</vt:lpstr>
      <vt:lpstr>Top Tips for Boards/Partnerships to consider as areas for self assessment and/or challenge to partner agencies </vt:lpstr>
      <vt:lpstr>Do your partnership business plans include the particular vulnerabilities of asylum seekers and other forced migrants?</vt:lpstr>
      <vt:lpstr>Key Areas for Safeguarding Adults Boards and Children’s Safeguarding Partnerships to Consider </vt:lpstr>
      <vt:lpstr>PowerPoint Presentation</vt:lpstr>
      <vt:lpstr>Additional Resources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Asylum Seekers/Forced Migration</dc:title>
  <dc:creator>FIELD, Gillian (SUSSEX NHS COMMISSIONERS)</dc:creator>
  <cp:lastModifiedBy>User</cp:lastModifiedBy>
  <cp:revision>111</cp:revision>
  <dcterms:created xsi:type="dcterms:W3CDTF">2022-03-18T16:23:58Z</dcterms:created>
  <dcterms:modified xsi:type="dcterms:W3CDTF">2022-09-21T16:07:31Z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0x010100A5BF1C78D9F64B679A5EBDE1C6598EBC0100311471B7701F21439D24A97DBE84B0EE</vt:lpwstr>
  </property>
  <property fmtid="{D5CDD505-2E9C-101B-9397-08002B2CF9AE}" pid="3" name="HOBusinessUnit">
    <vt:lpwstr>3;#Resettlement Asylum Support and Integration Directorate (RASI)|db24c170-fa48-45fd-b13f-5ca3a6f80ac2</vt:lpwstr>
  </property>
  <property fmtid="{D5CDD505-2E9C-101B-9397-08002B2CF9AE}" pid="4" name="HOCopyrightLevel">
    <vt:lpwstr>2;#Crown|69589897-2828-4761-976e-717fd8e631c9</vt:lpwstr>
  </property>
  <property fmtid="{D5CDD505-2E9C-101B-9397-08002B2CF9AE}" pid="5" name="HOGovernmentSecurityClassification">
    <vt:lpwstr>1;#Official|14c80daa-741b-422c-9722-f71693c9ede4</vt:lpwstr>
  </property>
  <property fmtid="{D5CDD505-2E9C-101B-9397-08002B2CF9AE}" pid="6" name="HOSiteType">
    <vt:lpwstr>4;#Business Administration|5cf5151c-6415-40e6-83ef-762094d505d0</vt:lpwstr>
  </property>
</Properties>
</file>